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58" r:id="rId2"/>
    <p:sldId id="256" r:id="rId3"/>
    <p:sldId id="272" r:id="rId4"/>
    <p:sldId id="257" r:id="rId5"/>
    <p:sldId id="270" r:id="rId6"/>
    <p:sldId id="259" r:id="rId7"/>
    <p:sldId id="271" r:id="rId8"/>
    <p:sldId id="260" r:id="rId9"/>
    <p:sldId id="274" r:id="rId10"/>
    <p:sldId id="261" r:id="rId11"/>
    <p:sldId id="273" r:id="rId12"/>
    <p:sldId id="262" r:id="rId13"/>
    <p:sldId id="263" r:id="rId14"/>
    <p:sldId id="275" r:id="rId15"/>
    <p:sldId id="265" r:id="rId16"/>
    <p:sldId id="276" r:id="rId17"/>
    <p:sldId id="278" r:id="rId18"/>
    <p:sldId id="266" r:id="rId19"/>
    <p:sldId id="277" r:id="rId20"/>
    <p:sldId id="267" r:id="rId21"/>
    <p:sldId id="279" r:id="rId22"/>
    <p:sldId id="268" r:id="rId23"/>
    <p:sldId id="280" r:id="rId24"/>
    <p:sldId id="269" r:id="rId25"/>
    <p:sldId id="281" r:id="rId26"/>
    <p:sldId id="264" r:id="rId27"/>
    <p:sldId id="282" r:id="rId28"/>
  </p:sldIdLst>
  <p:sldSz cx="9144000" cy="6858000" type="screen4x3"/>
  <p:notesSz cx="6858000" cy="9144000"/>
  <p:custShowLst>
    <p:custShow name="การนำเสนอแบบกำหนดเอง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</p:sldLst>
    </p:custShow>
  </p:custShow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CC00"/>
    <a:srgbClr val="00FF00"/>
    <a:srgbClr val="0066FF"/>
    <a:srgbClr val="FF00FF"/>
    <a:srgbClr val="FF7C80"/>
    <a:srgbClr val="0000FF"/>
    <a:srgbClr val="CC99FF"/>
    <a:srgbClr val="D60093"/>
    <a:srgbClr val="CC00CC"/>
    <a:srgbClr val="CC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501" autoAdjust="0"/>
    <p:restoredTop sz="94660"/>
  </p:normalViewPr>
  <p:slideViewPr>
    <p:cSldViewPr>
      <p:cViewPr varScale="1">
        <p:scale>
          <a:sx n="69" d="100"/>
          <a:sy n="69" d="100"/>
        </p:scale>
        <p:origin x="-10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73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7FCBD-2D08-47F4-886D-EB46E790F43F}" type="datetimeFigureOut">
              <a:rPr lang="th-TH" smtClean="0"/>
              <a:pPr/>
              <a:t>29/10/53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50551-2523-4B07-B877-E94543863844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50551-2523-4B07-B877-E94543863844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50551-2523-4B07-B877-E94543863844}" type="slidenum">
              <a:rPr lang="th-TH" smtClean="0"/>
              <a:pPr/>
              <a:t>10</a:t>
            </a:fld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50551-2523-4B07-B877-E94543863844}" type="slidenum">
              <a:rPr lang="th-TH" smtClean="0"/>
              <a:pPr/>
              <a:t>11</a:t>
            </a:fld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50551-2523-4B07-B877-E94543863844}" type="slidenum">
              <a:rPr lang="th-TH" smtClean="0"/>
              <a:pPr/>
              <a:t>12</a:t>
            </a:fld>
            <a:endParaRPr 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50551-2523-4B07-B877-E94543863844}" type="slidenum">
              <a:rPr lang="th-TH" smtClean="0"/>
              <a:pPr/>
              <a:t>13</a:t>
            </a:fld>
            <a:endParaRPr lang="th-T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50551-2523-4B07-B877-E94543863844}" type="slidenum">
              <a:rPr lang="th-TH" smtClean="0"/>
              <a:pPr/>
              <a:t>14</a:t>
            </a:fld>
            <a:endParaRPr lang="th-T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50551-2523-4B07-B877-E94543863844}" type="slidenum">
              <a:rPr lang="th-TH" smtClean="0"/>
              <a:pPr/>
              <a:t>15</a:t>
            </a:fld>
            <a:endParaRPr 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50551-2523-4B07-B877-E94543863844}" type="slidenum">
              <a:rPr lang="th-TH" smtClean="0"/>
              <a:pPr/>
              <a:t>16</a:t>
            </a:fld>
            <a:endParaRPr lang="th-T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50551-2523-4B07-B877-E94543863844}" type="slidenum">
              <a:rPr lang="th-TH" smtClean="0"/>
              <a:pPr/>
              <a:t>17</a:t>
            </a:fld>
            <a:endParaRPr lang="th-T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50551-2523-4B07-B877-E94543863844}" type="slidenum">
              <a:rPr lang="th-TH" smtClean="0"/>
              <a:pPr/>
              <a:t>18</a:t>
            </a:fld>
            <a:endParaRPr lang="th-T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50551-2523-4B07-B877-E94543863844}" type="slidenum">
              <a:rPr lang="th-TH" smtClean="0"/>
              <a:pPr/>
              <a:t>19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50551-2523-4B07-B877-E94543863844}" type="slidenum">
              <a:rPr lang="th-TH" smtClean="0"/>
              <a:pPr/>
              <a:t>2</a:t>
            </a:fld>
            <a:endParaRPr lang="th-TH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50551-2523-4B07-B877-E94543863844}" type="slidenum">
              <a:rPr lang="th-TH" smtClean="0"/>
              <a:pPr/>
              <a:t>20</a:t>
            </a:fld>
            <a:endParaRPr lang="th-T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50551-2523-4B07-B877-E94543863844}" type="slidenum">
              <a:rPr lang="th-TH" smtClean="0"/>
              <a:pPr/>
              <a:t>21</a:t>
            </a:fld>
            <a:endParaRPr lang="th-TH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50551-2523-4B07-B877-E94543863844}" type="slidenum">
              <a:rPr lang="th-TH" smtClean="0"/>
              <a:pPr/>
              <a:t>22</a:t>
            </a:fld>
            <a:endParaRPr lang="th-TH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50551-2523-4B07-B877-E94543863844}" type="slidenum">
              <a:rPr lang="th-TH" smtClean="0"/>
              <a:pPr/>
              <a:t>23</a:t>
            </a:fld>
            <a:endParaRPr lang="th-TH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50551-2523-4B07-B877-E94543863844}" type="slidenum">
              <a:rPr lang="th-TH" smtClean="0"/>
              <a:pPr/>
              <a:t>24</a:t>
            </a:fld>
            <a:endParaRPr lang="th-TH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50551-2523-4B07-B877-E94543863844}" type="slidenum">
              <a:rPr lang="th-TH" smtClean="0"/>
              <a:pPr/>
              <a:t>25</a:t>
            </a:fld>
            <a:endParaRPr lang="th-TH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50551-2523-4B07-B877-E94543863844}" type="slidenum">
              <a:rPr lang="th-TH" smtClean="0"/>
              <a:pPr/>
              <a:t>26</a:t>
            </a:fld>
            <a:endParaRPr lang="th-TH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50551-2523-4B07-B877-E94543863844}" type="slidenum">
              <a:rPr lang="th-TH" smtClean="0"/>
              <a:pPr/>
              <a:t>27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50551-2523-4B07-B877-E94543863844}" type="slidenum">
              <a:rPr lang="th-TH" smtClean="0"/>
              <a:pPr/>
              <a:t>3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50551-2523-4B07-B877-E94543863844}" type="slidenum">
              <a:rPr lang="th-TH" smtClean="0"/>
              <a:pPr/>
              <a:t>4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50551-2523-4B07-B877-E94543863844}" type="slidenum">
              <a:rPr lang="th-TH" smtClean="0"/>
              <a:pPr/>
              <a:t>5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50551-2523-4B07-B877-E94543863844}" type="slidenum">
              <a:rPr lang="th-TH" smtClean="0"/>
              <a:pPr/>
              <a:t>6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50551-2523-4B07-B877-E94543863844}" type="slidenum">
              <a:rPr lang="th-TH" smtClean="0"/>
              <a:pPr/>
              <a:t>7</a:t>
            </a:fld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50551-2523-4B07-B877-E94543863844}" type="slidenum">
              <a:rPr lang="th-TH" smtClean="0"/>
              <a:pPr/>
              <a:t>8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50551-2523-4B07-B877-E94543863844}" type="slidenum">
              <a:rPr lang="th-TH" smtClean="0"/>
              <a:pPr/>
              <a:t>9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ามเหลี่ยมหน้าจั่ว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FD9619D-4C62-47B4-8049-E2D2BC631E47}" type="datetimeFigureOut">
              <a:rPr lang="th-TH" smtClean="0"/>
              <a:pPr/>
              <a:t>29/10/53</a:t>
            </a:fld>
            <a:endParaRPr lang="th-TH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h-TH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ECE46A2-A8D3-4EB7-B42A-383ABAE4500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Tm="4000">
    <p:newsflash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619D-4C62-47B4-8049-E2D2BC631E47}" type="datetimeFigureOut">
              <a:rPr lang="th-TH" smtClean="0"/>
              <a:pPr/>
              <a:t>29/10/53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46A2-A8D3-4EB7-B42A-383ABAE4500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Tm="4000">
    <p:newsflash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619D-4C62-47B4-8049-E2D2BC631E47}" type="datetimeFigureOut">
              <a:rPr lang="th-TH" smtClean="0"/>
              <a:pPr/>
              <a:t>29/10/53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46A2-A8D3-4EB7-B42A-383ABAE4500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Tm="4000">
    <p:newsflash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FD9619D-4C62-47B4-8049-E2D2BC631E47}" type="datetimeFigureOut">
              <a:rPr lang="th-TH" smtClean="0"/>
              <a:pPr/>
              <a:t>29/10/53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46A2-A8D3-4EB7-B42A-383ABAE4500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Tm="4000">
    <p:newsflash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ามเหลี่ยมมุมฉาก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สามเหลี่ยมหน้าจั่ว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FD9619D-4C62-47B4-8049-E2D2BC631E47}" type="datetimeFigureOut">
              <a:rPr lang="th-TH" smtClean="0"/>
              <a:pPr/>
              <a:t>29/10/53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ECE46A2-A8D3-4EB7-B42A-383ABAE45008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11" name="ตัวเชื่อมต่อตรง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4000">
    <p:newsflash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FD9619D-4C62-47B4-8049-E2D2BC631E47}" type="datetimeFigureOut">
              <a:rPr lang="th-TH" smtClean="0"/>
              <a:pPr/>
              <a:t>29/10/53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ECE46A2-A8D3-4EB7-B42A-383ABAE4500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Tm="4000">
    <p:newsflash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FD9619D-4C62-47B4-8049-E2D2BC631E47}" type="datetimeFigureOut">
              <a:rPr lang="th-TH" smtClean="0"/>
              <a:pPr/>
              <a:t>29/10/53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ECE46A2-A8D3-4EB7-B42A-383ABAE4500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4000">
    <p:newsflash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619D-4C62-47B4-8049-E2D2BC631E47}" type="datetimeFigureOut">
              <a:rPr lang="th-TH" smtClean="0"/>
              <a:pPr/>
              <a:t>29/10/53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46A2-A8D3-4EB7-B42A-383ABAE4500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Tm="4000">
    <p:newsflash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FD9619D-4C62-47B4-8049-E2D2BC631E47}" type="datetimeFigureOut">
              <a:rPr lang="th-TH" smtClean="0"/>
              <a:pPr/>
              <a:t>29/10/53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ECE46A2-A8D3-4EB7-B42A-383ABAE4500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Tm="4000">
    <p:newsflash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FD9619D-4C62-47B4-8049-E2D2BC631E47}" type="datetimeFigureOut">
              <a:rPr lang="th-TH" smtClean="0"/>
              <a:pPr/>
              <a:t>29/10/53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ECE46A2-A8D3-4EB7-B42A-383ABAE4500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4000">
    <p:newsflash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FD9619D-4C62-47B4-8049-E2D2BC631E47}" type="datetimeFigureOut">
              <a:rPr lang="th-TH" smtClean="0"/>
              <a:pPr/>
              <a:t>29/10/53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ECE46A2-A8D3-4EB7-B42A-383ABAE4500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4000">
    <p:newsflash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ามเหลี่ยมมุมฉาก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FD9619D-4C62-47B4-8049-E2D2BC631E47}" type="datetimeFigureOut">
              <a:rPr lang="th-TH" smtClean="0"/>
              <a:pPr/>
              <a:t>29/10/53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ECE46A2-A8D3-4EB7-B42A-383ABAE45008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Tm="4000">
    <p:newsflash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hyperlink" Target="http://www.bloggang.com/data/praewkwun/picture/1195755881.gif" TargetMode="External"/><Relationship Id="rId4" Type="http://schemas.openxmlformats.org/officeDocument/2006/relationships/image" Target="../media/image3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38.jpeg"/><Relationship Id="rId4" Type="http://schemas.openxmlformats.org/officeDocument/2006/relationships/image" Target="../media/image3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hyperlink" Target="http://www.bloggang.com/data/praewkwun/picture/1195755787.gi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5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gif"/><Relationship Id="rId5" Type="http://schemas.openxmlformats.org/officeDocument/2006/relationships/hyperlink" Target="http://www.bloggang.com/data/praewkwun/picture/1195756634.gif" TargetMode="Externa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hyperlink" Target="http://www.bloggang.com/data/pep-pae/picture/1193396942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gif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gif"/><Relationship Id="rId4" Type="http://schemas.openxmlformats.org/officeDocument/2006/relationships/image" Target="../media/image5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gif"/><Relationship Id="rId4" Type="http://schemas.openxmlformats.org/officeDocument/2006/relationships/image" Target="../media/image5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&#3616;&#3634;&#3625;&#3634;&#3652;&#3607;&#3618;.pptx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63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gif"/><Relationship Id="rId5" Type="http://schemas.openxmlformats.org/officeDocument/2006/relationships/hyperlink" Target="http://www.bloggang.com/data/praewkwun/picture/1195755606.gif" TargetMode="External"/><Relationship Id="rId4" Type="http://schemas.openxmlformats.org/officeDocument/2006/relationships/image" Target="../media/image6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hyperlink" Target="http://www.bloggang.com/data/praewkwun/picture/1195755986.gif" TargetMode="Externa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hyperlink" Target="http://www.bloggang.com/data/srostron/picture/1199380066.gif" TargetMode="Externa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ชื่อเรื่อง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ตัวยึดเนื้อหา 5" descr="my82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95750" y="3692525"/>
            <a:ext cx="952500" cy="952500"/>
          </a:xfrm>
        </p:spPr>
      </p:pic>
      <p:pic>
        <p:nvPicPr>
          <p:cNvPr id="4" name="Picture 2" descr="http://fwmail.teenee.com/strange/img5/m9868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714480" y="1214422"/>
            <a:ext cx="5715040" cy="4143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th-TH" sz="3600" kern="10" spc="0" dirty="0" smtClean="0">
                <a:ln w="12700">
                  <a:solidFill>
                    <a:srgbClr val="FFFF00"/>
                  </a:solidFill>
                  <a:prstDash val="dash"/>
                  <a:round/>
                  <a:headEnd/>
                  <a:tailEnd/>
                </a:ln>
                <a:blipFill>
                  <a:blip r:embed="rId6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ยินดีต้อนรับ</a:t>
            </a:r>
          </a:p>
          <a:p>
            <a:pPr algn="ctr" rtl="0"/>
            <a:r>
              <a:rPr lang="th-TH" sz="3600" kern="10" spc="0" dirty="0" smtClean="0">
                <a:ln w="12700">
                  <a:solidFill>
                    <a:srgbClr val="FFFF00"/>
                  </a:solidFill>
                  <a:prstDash val="dash"/>
                  <a:round/>
                  <a:headEnd/>
                  <a:tailEnd/>
                </a:ln>
                <a:blipFill>
                  <a:blip r:embed="rId6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เข้าสู่</a:t>
            </a:r>
          </a:p>
          <a:p>
            <a:pPr algn="ctr" rtl="0"/>
            <a:r>
              <a:rPr lang="th-TH" sz="3600" kern="10" spc="0" dirty="0" smtClean="0">
                <a:ln w="12700">
                  <a:solidFill>
                    <a:srgbClr val="FFFF00"/>
                  </a:solidFill>
                  <a:prstDash val="dash"/>
                  <a:round/>
                  <a:headEnd/>
                  <a:tailEnd/>
                </a:ln>
                <a:blipFill>
                  <a:blip r:embed="rId6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เรื่อง การย่อความ</a:t>
            </a:r>
            <a:endParaRPr lang="th-TH" sz="3600" kern="10" spc="0" dirty="0">
              <a:ln w="12700">
                <a:solidFill>
                  <a:srgbClr val="FFFF00"/>
                </a:solidFill>
                <a:prstDash val="dash"/>
                <a:round/>
                <a:headEnd/>
                <a:tailEnd/>
              </a:ln>
              <a:blipFill>
                <a:blip r:embed="rId6"/>
                <a:tile tx="0" ty="0" sx="100000" sy="100000" flip="none" algn="tl"/>
              </a:blip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" name="รูปภาพ 9" descr="1084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5174" y="4572008"/>
            <a:ext cx="1928826" cy="200025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4000">
    <p:newsflash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ตัวยึดเนื้อหา 5" descr="3-20080511174946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95750" y="3692525"/>
            <a:ext cx="952500" cy="952500"/>
          </a:xfrm>
        </p:spPr>
      </p:pic>
      <p:pic>
        <p:nvPicPr>
          <p:cNvPr id="4" name="Picture 9" descr="ภาพการ์ตูนเกาหลี การ์ตูนเกาหล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9144000" cy="6877345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42910" y="428604"/>
            <a:ext cx="792961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Calibri"/>
                <a:ea typeface="Times New Roman" pitchFamily="18" charset="0"/>
                <a:cs typeface="Angsana New" pitchFamily="18" charset="-34"/>
              </a:rPr>
              <a:t>      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Calibri"/>
                <a:ea typeface="Times New Roman" pitchFamily="18" charset="0"/>
                <a:cs typeface="Angsana New" pitchFamily="18" charset="-34"/>
              </a:rPr>
              <a:t>   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Calibri"/>
                <a:ea typeface="Times New Roman" pitchFamily="18" charset="0"/>
                <a:cs typeface="Angsana New" pitchFamily="18" charset="-34"/>
              </a:rPr>
              <a:t> 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4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Times New Roman" pitchFamily="18" charset="0"/>
                <a:cs typeface="+mj-cs"/>
              </a:rPr>
              <a:t>กระบวนการคิดในการย่อความ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Calibri"/>
                <a:ea typeface="Times New Roman" pitchFamily="18" charset="0"/>
                <a:cs typeface="+mj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202020"/>
                </a:solidFill>
                <a:latin typeface="Calibri"/>
                <a:ea typeface="Times New Roman" pitchFamily="18" charset="0"/>
                <a:cs typeface="+mj-cs"/>
              </a:rPr>
              <a:t>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 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Calibri"/>
                <a:ea typeface="Times New Roman" pitchFamily="18" charset="0"/>
                <a:cs typeface="+mj-cs"/>
              </a:rPr>
              <a:t>                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Calibri"/>
                <a:ea typeface="Times New Roman" pitchFamily="18" charset="0"/>
                <a:cs typeface="+mj-cs"/>
              </a:rPr>
              <a:t>  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1.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+mj-cs"/>
              </a:rPr>
              <a:t>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พิจารณาประเภทงานเขียน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+mj-cs"/>
              </a:rPr>
              <a:t>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ว่าเรื่องที่จะย่อความเป็นงานเขียนประเภทใด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+mj-cs"/>
              </a:rPr>
              <a:t>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เช่น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+mj-cs"/>
              </a:rPr>
              <a:t>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บทความ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+mj-cs"/>
              </a:rPr>
              <a:t>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เรื่องสั้น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+mj-cs"/>
              </a:rPr>
              <a:t>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นิทาน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+mj-cs"/>
              </a:rPr>
              <a:t>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นวนิยาย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+mj-cs"/>
              </a:rPr>
              <a:t>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ต้องอ่านสาระของเรื่องที่จะย่ออย่างละเอียด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+mj-cs"/>
              </a:rPr>
              <a:t>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เก็บใจความสำคัญให้ครบถ้วน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+mj-cs"/>
              </a:rPr>
              <a:t> 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วิธีการหนึ่งคือสังเกตประโยคใจความของแต่ละย่อหน้า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/>
            </a:r>
            <a:b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</a:b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+mj-cs"/>
              </a:rPr>
              <a:t>             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2.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+mj-cs"/>
              </a:rPr>
              <a:t>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พิจารณาเนื้อหา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+mj-cs"/>
              </a:rPr>
              <a:t>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ว่าข้อความหรือเรื่องที่อ่านนั้นมีเนื้อหาประเภทใด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+mj-cs"/>
              </a:rPr>
              <a:t>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เป็นข้อเท็จจริง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+mj-cs"/>
              </a:rPr>
              <a:t>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ข้อคิดเห็น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+mj-cs"/>
              </a:rPr>
              <a:t>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หรือข้อความแสดงอารมณ์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/>
            </a:r>
            <a:b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</a:b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+mj-cs"/>
              </a:rPr>
              <a:t>                   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pic>
        <p:nvPicPr>
          <p:cNvPr id="7" name="รูปภาพ 6" descr="3-2005022713584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285728"/>
            <a:ext cx="1500198" cy="164306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4000">
    <p:newsflash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ตัวยึดเนื้อหา 5" descr="3-20050227135755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95750" y="3597275"/>
            <a:ext cx="952500" cy="1143000"/>
          </a:xfrm>
        </p:spPr>
      </p:pic>
      <p:pic>
        <p:nvPicPr>
          <p:cNvPr id="4" name="Picture 2" descr="http://fwmail.teenee.com/strange/img5/m986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000100" y="785793"/>
            <a:ext cx="75724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B050"/>
                </a:solidFill>
                <a:latin typeface="Angsana New" pitchFamily="18" charset="-34"/>
                <a:ea typeface="Times New Roman" pitchFamily="18" charset="0"/>
              </a:rPr>
              <a:t> 	</a:t>
            </a: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</a:rPr>
              <a:t>3.</a:t>
            </a:r>
            <a:r>
              <a:rPr lang="en-US" sz="3600" b="1" dirty="0" smtClean="0">
                <a:solidFill>
                  <a:srgbClr val="00FF00"/>
                </a:solidFill>
                <a:ea typeface="Times New Roman" pitchFamily="18" charset="0"/>
              </a:rPr>
              <a:t> </a:t>
            </a: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</a:rPr>
              <a:t> </a:t>
            </a:r>
            <a:r>
              <a:rPr lang="th-TH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</a:rPr>
              <a:t>พิจารณาจุดมุ่งหมาย</a:t>
            </a:r>
            <a:r>
              <a:rPr lang="en-US" sz="3600" b="1" dirty="0" smtClean="0">
                <a:solidFill>
                  <a:srgbClr val="00FF00"/>
                </a:solidFill>
                <a:ea typeface="Times New Roman" pitchFamily="18" charset="0"/>
              </a:rPr>
              <a:t> </a:t>
            </a: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</a:rPr>
              <a:t> </a:t>
            </a:r>
            <a:r>
              <a:rPr lang="th-TH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</a:rPr>
              <a:t>ว่าผู้เขียนมุ่งที่จะสื่อสารเกี่ยวกับเรื่องใด</a:t>
            </a:r>
            <a:r>
              <a:rPr lang="en-US" sz="3600" b="1" dirty="0" smtClean="0">
                <a:solidFill>
                  <a:srgbClr val="00FF00"/>
                </a:solidFill>
                <a:ea typeface="Times New Roman" pitchFamily="18" charset="0"/>
              </a:rPr>
              <a:t> </a:t>
            </a: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</a:rPr>
              <a:t> </a:t>
            </a:r>
            <a:r>
              <a:rPr lang="th-TH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</a:rPr>
              <a:t>มีจุดมุ่งหมายอย่างไร</a:t>
            </a:r>
            <a:r>
              <a:rPr lang="en-US" sz="3600" b="1" dirty="0" smtClean="0">
                <a:solidFill>
                  <a:srgbClr val="00FF00"/>
                </a:solidFill>
                <a:ea typeface="Times New Roman" pitchFamily="18" charset="0"/>
              </a:rPr>
              <a:t> </a:t>
            </a: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</a:rPr>
              <a:t> </a:t>
            </a:r>
            <a:r>
              <a:rPr lang="th-TH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</a:rPr>
              <a:t>เช่น</a:t>
            </a:r>
            <a:r>
              <a:rPr lang="en-US" sz="3600" b="1" dirty="0" smtClean="0">
                <a:solidFill>
                  <a:srgbClr val="00FF00"/>
                </a:solidFill>
                <a:ea typeface="Times New Roman" pitchFamily="18" charset="0"/>
              </a:rPr>
              <a:t> </a:t>
            </a: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</a:rPr>
              <a:t> </a:t>
            </a:r>
            <a:r>
              <a:rPr lang="th-TH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</a:rPr>
              <a:t>เขียนเพื่อยกย่อง</a:t>
            </a:r>
            <a:r>
              <a:rPr lang="en-US" sz="3600" b="1" dirty="0" smtClean="0">
                <a:solidFill>
                  <a:srgbClr val="00FF00"/>
                </a:solidFill>
                <a:ea typeface="Times New Roman" pitchFamily="18" charset="0"/>
              </a:rPr>
              <a:t> </a:t>
            </a: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</a:rPr>
              <a:t> </a:t>
            </a:r>
            <a:r>
              <a:rPr lang="th-TH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</a:rPr>
              <a:t>เพื่อโน้มน้าวจิตใจ</a:t>
            </a:r>
            <a:r>
              <a:rPr lang="en-US" sz="3600" b="1" dirty="0" smtClean="0">
                <a:solidFill>
                  <a:srgbClr val="00FF00"/>
                </a:solidFill>
                <a:ea typeface="Times New Roman" pitchFamily="18" charset="0"/>
              </a:rPr>
              <a:t> </a:t>
            </a: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</a:rPr>
              <a:t> </a:t>
            </a:r>
            <a:r>
              <a:rPr lang="th-TH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</a:rPr>
              <a:t>หรือเพื่อให้ความรู้</a:t>
            </a: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</a:rPr>
              <a:t/>
            </a:r>
            <a:b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</a:rPr>
            </a:br>
            <a:r>
              <a:rPr lang="en-US" sz="3600" b="1" dirty="0" smtClean="0">
                <a:solidFill>
                  <a:srgbClr val="00FF00"/>
                </a:solidFill>
                <a:ea typeface="Times New Roman" pitchFamily="18" charset="0"/>
              </a:rPr>
              <a:t>         </a:t>
            </a: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</a:rPr>
              <a:t>4.</a:t>
            </a:r>
            <a:r>
              <a:rPr lang="en-US" sz="3600" b="1" dirty="0" smtClean="0">
                <a:solidFill>
                  <a:srgbClr val="00FF00"/>
                </a:solidFill>
                <a:ea typeface="Times New Roman" pitchFamily="18" charset="0"/>
              </a:rPr>
              <a:t> </a:t>
            </a: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</a:rPr>
              <a:t> </a:t>
            </a:r>
            <a:r>
              <a:rPr lang="th-TH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</a:rPr>
              <a:t>พิจารณาความสำคัญและพลความ</a:t>
            </a:r>
            <a:r>
              <a:rPr lang="en-US" sz="3600" b="1" dirty="0" smtClean="0">
                <a:solidFill>
                  <a:srgbClr val="00FF00"/>
                </a:solidFill>
                <a:ea typeface="Times New Roman" pitchFamily="18" charset="0"/>
              </a:rPr>
              <a:t> </a:t>
            </a: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</a:rPr>
              <a:t> </a:t>
            </a:r>
            <a:r>
              <a:rPr lang="th-TH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</a:rPr>
              <a:t>โดยต้องคิดตามสาระของเรื่องที่จะย่ออย่างละเอียด</a:t>
            </a:r>
            <a:r>
              <a:rPr lang="en-US" sz="3600" b="1" dirty="0" smtClean="0">
                <a:solidFill>
                  <a:srgbClr val="00FF00"/>
                </a:solidFill>
                <a:ea typeface="Times New Roman" pitchFamily="18" charset="0"/>
              </a:rPr>
              <a:t> </a:t>
            </a: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</a:rPr>
              <a:t> </a:t>
            </a:r>
            <a:r>
              <a:rPr lang="th-TH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</a:rPr>
              <a:t>และเก็บใจความสำคัญอย่างครบถ้วน</a:t>
            </a:r>
            <a:endParaRPr lang="en-US" sz="3600" b="1" dirty="0" smtClean="0">
              <a:solidFill>
                <a:srgbClr val="00FF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FF00"/>
                </a:solidFill>
                <a:ea typeface="Times New Roman" pitchFamily="18" charset="0"/>
              </a:rPr>
              <a:t>         </a:t>
            </a:r>
            <a:endParaRPr lang="en-US" sz="3600" b="1" dirty="0" smtClean="0">
              <a:solidFill>
                <a:srgbClr val="00FF00"/>
              </a:solidFill>
              <a:latin typeface="Arial" pitchFamily="34" charset="0"/>
            </a:endParaRPr>
          </a:p>
        </p:txBody>
      </p:sp>
      <p:pic>
        <p:nvPicPr>
          <p:cNvPr id="7" name="รูปภาพ 6" descr="3-200502271357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4429132"/>
            <a:ext cx="1809756" cy="207169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4000">
    <p:newsflash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ตัวยึดเนื้อหา 5" descr="3-20050301025557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95750" y="3597275"/>
            <a:ext cx="952500" cy="1143000"/>
          </a:xfrm>
        </p:spPr>
      </p:pic>
      <p:pic>
        <p:nvPicPr>
          <p:cNvPr id="4" name="Picture 20" descr="http://www.yenta4.com/webboard/upload_images/1238650_582227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77345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71472" y="428604"/>
            <a:ext cx="814393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800" b="1" i="0" u="sng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ประโยชน์ของการย่อความ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/>
            </a:r>
            <a:b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</a:b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         </a:t>
            </a:r>
            <a:endParaRPr kumimoji="0" lang="th-TH" sz="4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	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สามารถนำไปใช้ในชีวิตประจำวัน บางครั้งเราใช้ประโยชน์ในส่วนนี้โดยไม่รู้ตัว การย่อความนั้นมีความเกี่ยวข้องกับบุคคลทุกฝ่าย ทุกอาชีพ ทุกวัย ดังนั้น การย่อความ จึงมีประโยชน์ในการฝึกหัดอ่านในใจหรือฟังเพื่อเก็บข้อความสำคัญ ตลอดจนการฝึกหัดในการใช้ภาษาการเขียน ให้กระชับรู้จักแยกแยะใจความสำคัญที่เป็นแก่นของเรื่อง คือจะกล่าวแต่สิ่งที่สำคัญที่สุดเท่านั้น </a:t>
            </a:r>
            <a:endParaRPr kumimoji="0" lang="th-TH" sz="3600" b="1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7" name="รูปภาพ 6" descr="3-2005022822193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16" y="4500570"/>
            <a:ext cx="2095508" cy="192882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4000">
    <p:newsflash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ตัวยึดเนื้อหา 5" descr="3-20050301025557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95750" y="3597275"/>
            <a:ext cx="952500" cy="1143000"/>
          </a:xfrm>
        </p:spPr>
      </p:pic>
      <p:pic>
        <p:nvPicPr>
          <p:cNvPr id="4" name="Picture 2" descr="http://fwmail.teenee.com/strange/img5/m9869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00034" y="714356"/>
            <a:ext cx="821537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FF00FF"/>
                </a:solidFill>
                <a:cs typeface="+mj-cs"/>
              </a:rPr>
              <a:t>                           </a:t>
            </a:r>
            <a:r>
              <a:rPr lang="th-TH" sz="4000" b="1" u="sng" dirty="0" smtClean="0">
                <a:solidFill>
                  <a:srgbClr val="FF00FF"/>
                </a:solidFill>
                <a:cs typeface="+mj-cs"/>
              </a:rPr>
              <a:t>ตัวอย่าง</a:t>
            </a:r>
            <a:r>
              <a:rPr lang="th-TH" sz="4000" b="1" u="sng" dirty="0">
                <a:solidFill>
                  <a:srgbClr val="FF00FF"/>
                </a:solidFill>
                <a:cs typeface="+mj-cs"/>
              </a:rPr>
              <a:t>การย่อความประเภทข่าว</a:t>
            </a:r>
            <a:r>
              <a:rPr lang="en-US" sz="2400" dirty="0">
                <a:cs typeface="+mj-cs"/>
              </a:rPr>
              <a:t/>
            </a:r>
            <a:br>
              <a:rPr lang="en-US" sz="2400" dirty="0">
                <a:cs typeface="+mj-cs"/>
              </a:rPr>
            </a:br>
            <a:r>
              <a:rPr lang="th-TH" sz="2400" dirty="0" smtClean="0">
                <a:solidFill>
                  <a:schemeClr val="bg1"/>
                </a:solidFill>
                <a:cs typeface="+mj-cs"/>
              </a:rPr>
              <a:t>	</a:t>
            </a:r>
            <a:r>
              <a:rPr lang="th-TH" sz="3600" b="1" dirty="0" smtClean="0">
                <a:solidFill>
                  <a:srgbClr val="00FF00"/>
                </a:solidFill>
                <a:cs typeface="+mj-cs"/>
              </a:rPr>
              <a:t>นาย</a:t>
            </a:r>
            <a:r>
              <a:rPr lang="th-TH" sz="3600" b="1" dirty="0">
                <a:solidFill>
                  <a:srgbClr val="00FF00"/>
                </a:solidFill>
                <a:cs typeface="+mj-cs"/>
              </a:rPr>
              <a:t>ไพจิตต์ สุทธิรางกูล เกษตรกรจังหวัดเชียงราย เปิดเผยว่า พื้นที่ที่จังหวัดเชยงรายเป็นแหล่งที่ผลิตลิ้นจี่คุณภาพดีหลายอำเภอ จนเป็นพืชเศรษฐกิจประจำจังหวัดที่ทำรายได้ให้แก่เกษตรกรปีละหลายร้อยล้านบาท ประกอบกับระยะนี้จะเป็นช่วงที่ลิ้นจี่อยู่ในช่วงที่กำลังจะออกดอก มักจะพบกับปัญหาหนอนกินช่อดอก ซึ่งตัวแก่ของหนอนชนิดนี้จะเป็นผีเสื้อ หากกางปีกจะยาวประมาณ </a:t>
            </a:r>
            <a:r>
              <a:rPr lang="en-US" sz="3600" b="1" dirty="0">
                <a:solidFill>
                  <a:srgbClr val="00FF00"/>
                </a:solidFill>
                <a:cs typeface="+mj-cs"/>
              </a:rPr>
              <a:t>1.5-2 </a:t>
            </a:r>
            <a:r>
              <a:rPr lang="th-TH" sz="3600" b="1" dirty="0">
                <a:solidFill>
                  <a:srgbClr val="00FF00"/>
                </a:solidFill>
                <a:cs typeface="+mj-cs"/>
              </a:rPr>
              <a:t>เซนติเมตร ปีกคู่หน้าและคู่หลังมีสีน้ำตาล</a:t>
            </a:r>
            <a:r>
              <a:rPr lang="th-TH" sz="3600" b="1" dirty="0" smtClean="0">
                <a:solidFill>
                  <a:srgbClr val="00FF00"/>
                </a:solidFill>
                <a:cs typeface="+mj-cs"/>
              </a:rPr>
              <a:t>อ่อน</a:t>
            </a:r>
            <a:endParaRPr lang="th-TH" sz="3600" b="1" dirty="0">
              <a:solidFill>
                <a:srgbClr val="00FF00"/>
              </a:solidFill>
              <a:cs typeface="+mj-cs"/>
            </a:endParaRPr>
          </a:p>
        </p:txBody>
      </p:sp>
      <p:pic>
        <p:nvPicPr>
          <p:cNvPr id="7" name="รูปภาพ 6" descr="3-200503010255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57388" cy="157163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4000">
    <p:newsflash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ตัวยึดเนื้อหา 5" descr="3-2005022713583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95750" y="3597275"/>
            <a:ext cx="952500" cy="1143000"/>
          </a:xfrm>
        </p:spPr>
      </p:pic>
      <p:pic>
        <p:nvPicPr>
          <p:cNvPr id="4" name="Picture 2" descr="http://fwmail.teenee.com/strange/img5/m9869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642910" y="785794"/>
            <a:ext cx="79296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00B0F0"/>
                </a:solidFill>
                <a:cs typeface="+mj-cs"/>
              </a:rPr>
              <a:t>ขอบปีกน้ำตาลเข้ม กลางปีกคู่หน้ามีจุดสีดำเล็กๆข้างละหนึ่งจุด ตัวหนอนของผีเสื้อ  จะมีสีเขียวปนเทา ลายสีดำอ่อนตลอดตัวและมีขนขาวๆขึ้นอยู่ตามตัวทั่วไป</a:t>
            </a:r>
            <a:r>
              <a:rPr lang="en-US" sz="3600" b="1" dirty="0" smtClean="0">
                <a:solidFill>
                  <a:srgbClr val="00B0F0"/>
                </a:solidFill>
                <a:cs typeface="+mj-cs"/>
              </a:rPr>
              <a:t> </a:t>
            </a:r>
            <a:r>
              <a:rPr lang="th-TH" sz="3600" b="1" dirty="0" smtClean="0">
                <a:solidFill>
                  <a:srgbClr val="00B0F0"/>
                </a:solidFill>
                <a:cs typeface="+mj-cs"/>
              </a:rPr>
              <a:t> ระยะดักแด้ประมาณ </a:t>
            </a:r>
            <a:r>
              <a:rPr lang="en-US" sz="3600" b="1" dirty="0" smtClean="0">
                <a:solidFill>
                  <a:srgbClr val="00B0F0"/>
                </a:solidFill>
                <a:cs typeface="+mj-cs"/>
              </a:rPr>
              <a:t>8-9 </a:t>
            </a:r>
            <a:r>
              <a:rPr lang="th-TH" sz="3600" b="1" dirty="0" smtClean="0">
                <a:solidFill>
                  <a:srgbClr val="00B0F0"/>
                </a:solidFill>
                <a:cs typeface="+mj-cs"/>
              </a:rPr>
              <a:t>วัน ระยะเป็นหนอนประมาณ</a:t>
            </a:r>
            <a:r>
              <a:rPr lang="en-US" sz="3600" b="1" dirty="0" smtClean="0">
                <a:solidFill>
                  <a:srgbClr val="00B0F0"/>
                </a:solidFill>
                <a:cs typeface="+mj-cs"/>
              </a:rPr>
              <a:t> 11-14 </a:t>
            </a:r>
            <a:r>
              <a:rPr lang="th-TH" sz="3600" b="1" dirty="0" smtClean="0">
                <a:solidFill>
                  <a:srgbClr val="00B0F0"/>
                </a:solidFill>
                <a:cs typeface="+mj-cs"/>
              </a:rPr>
              <a:t>วัน ตัวหนอนจะชักใยเอาช่อดอกลิ้นจี่มารวมกันเป็นกลุ่มหลวมๆ จะกัดกินจนเหลือแต่ก้าน หากระบาดมากอาจทำให้ม่ายได้รับผลผลิตลิ้นจี่เลย</a:t>
            </a:r>
            <a:r>
              <a:rPr lang="en-US" sz="3600" b="1" dirty="0" smtClean="0">
                <a:solidFill>
                  <a:srgbClr val="00B0F0"/>
                </a:solidFill>
                <a:cs typeface="+mj-cs"/>
              </a:rPr>
              <a:t/>
            </a:r>
            <a:br>
              <a:rPr lang="en-US" sz="3600" b="1" dirty="0" smtClean="0">
                <a:solidFill>
                  <a:srgbClr val="00B0F0"/>
                </a:solidFill>
                <a:cs typeface="+mj-cs"/>
              </a:rPr>
            </a:br>
            <a:r>
              <a:rPr lang="th-TH" sz="3600" b="1" dirty="0" smtClean="0">
                <a:solidFill>
                  <a:srgbClr val="00B0F0"/>
                </a:solidFill>
                <a:cs typeface="+mj-cs"/>
              </a:rPr>
              <a:t>นายสุพจน์ บุญธรรม นักวิชาการเกษตรชี้แจงเพิ่มเติมว่า ขอประกาศเตือนให้เกษตรกรได้หมั่นออกตรวจดูในบริเวณสวนอย่างสม่ำเสมอ เมื่อพบตัวหนอนให้รีบทำลายเสีย </a:t>
            </a:r>
            <a:endParaRPr lang="th-TH" sz="3600" b="1" dirty="0">
              <a:solidFill>
                <a:srgbClr val="00B0F0"/>
              </a:solidFill>
              <a:cs typeface="+mj-cs"/>
            </a:endParaRPr>
          </a:p>
        </p:txBody>
      </p:sp>
      <p:pic>
        <p:nvPicPr>
          <p:cNvPr id="7" name="รูปภาพ 6" descr="3-200502271358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710" y="5429264"/>
            <a:ext cx="1357290" cy="142873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4000">
    <p:newsflash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ตัวยึดเนื้อหา 5" descr="3-20050301025234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95750" y="3597275"/>
            <a:ext cx="952500" cy="1143000"/>
          </a:xfrm>
        </p:spPr>
      </p:pic>
      <p:pic>
        <p:nvPicPr>
          <p:cNvPr id="4" name="Picture 2" descr="http://www.bloggang.com/data/praewkwun/picture/1195755881.gif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99615" cy="68580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28596" y="357166"/>
            <a:ext cx="828680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 smtClean="0">
                <a:solidFill>
                  <a:schemeClr val="bg1"/>
                </a:solidFill>
                <a:cs typeface="+mj-cs"/>
              </a:rPr>
              <a:t>หากมีมากเกินจนกว่าที่จะใช้วิธีจับทำลายได้แล้ว ควรฉีดพ่นด้วยสารเคมีเมธามิโคฟอส โมโนโครโตฟอส ตามอัตราที่แนะนำตามฉลากของสารเคมี ควรระวังในการฉีดพ่นบริเวณที่มีผึ้งธรรมชาติหรือผึ้งเลี้ยง เพราะ ผึ้งเป็นสัตว์ที่ช่วยผสมเกสรไม่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ควรใช้สารเคมีอย่างเด็ดขาด ดังนั้นเพื่อให้มีผลผลิตลิ้นจี่ที่มีคุณภาพ จำหน่ายได้ราคาดี ควรหมั่นออกตรวจตราสวนเสียตั้งแต่วันนี้ ติดต่อสอบถามรายละเอียดเพิ่มเติมได้ที่ เจ้าหน้าที่ส่งเสริมการเกษตร ประจำสำนักงานเกษตรอำเภอหรือจังหวัด ทุกวันเวลาราชการ โทรศัพท์(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053)711627-8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0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</p:txBody>
      </p:sp>
      <p:pic>
        <p:nvPicPr>
          <p:cNvPr id="7" name="รูปภาพ 6" descr="3-200503010252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4572008"/>
            <a:ext cx="2024070" cy="207169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4000">
    <p:newsflash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ตัวยึดเนื้อหา 5" descr="28776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95750" y="3597275"/>
            <a:ext cx="952500" cy="1143000"/>
          </a:xfrm>
        </p:spPr>
      </p:pic>
      <p:pic>
        <p:nvPicPr>
          <p:cNvPr id="4" name="Picture 2" descr="http://www.abm-enterprises.net/fractal-art/green-flowers-wallpap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57158" y="428604"/>
            <a:ext cx="842968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600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                                         </a:t>
            </a:r>
            <a:r>
              <a:rPr lang="th-TH" sz="4800" b="1" u="sng" dirty="0" smtClean="0">
                <a:solidFill>
                  <a:srgbClr val="FF00FF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ความที่ย่อแล้ว</a:t>
            </a:r>
            <a:r>
              <a:rPr lang="en-US" sz="3600" dirty="0" smtClean="0">
                <a:solidFill>
                  <a:srgbClr val="333333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/>
            </a:r>
            <a:br>
              <a:rPr lang="en-US" sz="3600" dirty="0" smtClean="0">
                <a:solidFill>
                  <a:srgbClr val="333333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</a:br>
            <a:r>
              <a:rPr lang="th-TH" sz="3600" dirty="0" smtClean="0">
                <a:solidFill>
                  <a:srgbClr val="333333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	</a:t>
            </a:r>
            <a:r>
              <a:rPr lang="th-TH" sz="3600" b="1" dirty="0" smtClean="0">
                <a:solidFill>
                  <a:srgbClr val="CC66FF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ข่าวการเกษตร เรื่องชาวสวนลิ้นจี่ที่ประสบปัญหาหนอนกินช่อดอก จากหนังสือพิมพ์เดลินิวส์ ฉบับวันที่ </a:t>
            </a:r>
            <a:r>
              <a:rPr lang="en-US" sz="3600" b="1" dirty="0" smtClean="0">
                <a:solidFill>
                  <a:srgbClr val="CC66FF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10 </a:t>
            </a:r>
            <a:r>
              <a:rPr lang="th-TH" sz="3600" b="1" dirty="0" smtClean="0">
                <a:solidFill>
                  <a:srgbClr val="CC66FF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มกราคม </a:t>
            </a:r>
            <a:r>
              <a:rPr lang="en-US" sz="3600" b="1" dirty="0" smtClean="0">
                <a:solidFill>
                  <a:srgbClr val="CC66FF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2539 </a:t>
            </a:r>
            <a:r>
              <a:rPr lang="th-TH" sz="3600" b="1" dirty="0" smtClean="0">
                <a:solidFill>
                  <a:srgbClr val="CC66FF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ความว่า เกษตรจังหวัดเชียงรายกล่าวว่าขณะนี้เป็นช่วงที่ลิ้นท่กำลังออกดอกและมักประส บปัญหาหนอนกินช่อดอก นักวิชาการเกษตรจึงเตือนให้เกษตรกรหมั่นตรวจตราสวนลิ้นจี่อย่างสม่ำเสมอ หากพบหนอนกินช่อดอกลิ้นจี่ให้หาทางกำจัดเสียโดยอาจฉีดพ่นด้วยสารเคมีตามความ จำเป็น แต่ควรระวังบริเวณที่มีผึ้ง ทั้งนี้ให้เกษตรกรสอบถามรายละเอียดได้ที่ เจ้าหน้าที่ส่งเสริมการเกษตรประจำสำนักงานเกษตรอำเภอหรือจังหวัดได้ทุกวันเวลาราชการ</a:t>
            </a:r>
            <a:endParaRPr lang="th-TH" sz="3600" b="1" dirty="0" smtClean="0">
              <a:solidFill>
                <a:srgbClr val="CC66FF"/>
              </a:solidFill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7" name="รูปภาพ 6" descr="127175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4447" y="5214930"/>
            <a:ext cx="1799553" cy="164307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4000">
    <p:newsflash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" name="ตัวยึดเนื้อหา 6" descr="1177222292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95750" y="3597275"/>
            <a:ext cx="952500" cy="1143000"/>
          </a:xfrm>
        </p:spPr>
      </p:pic>
      <p:pic>
        <p:nvPicPr>
          <p:cNvPr id="4" name="imgb" descr="http://share.psu.ac.th/file/vipasinee.b/After-Rain-Backgroun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97815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714348" y="2428868"/>
            <a:ext cx="77153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9600" b="1" cap="none" spc="0" dirty="0" smtClean="0">
                <a:ln w="31550" cmpd="sng">
                  <a:solidFill>
                    <a:srgbClr val="FF00FF"/>
                  </a:solidFill>
                  <a:prstDash val="sysDash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แบบทดสอบ</a:t>
            </a:r>
            <a:endParaRPr lang="en-US" sz="9600" b="1" cap="none" spc="0" dirty="0">
              <a:ln w="31550" cmpd="sng">
                <a:solidFill>
                  <a:srgbClr val="FF00FF"/>
                </a:solidFill>
                <a:prstDash val="sysDash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รูปภาพ 7" descr="117722229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4214818"/>
            <a:ext cx="2524136" cy="242889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4000">
    <p:newsflash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524000" y="2741517"/>
          <a:ext cx="6096000" cy="2243328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828080"/>
                          </a:solidFill>
                          <a:latin typeface="Calibri"/>
                          <a:ea typeface="Times New Roman"/>
                          <a:cs typeface="Angsana New"/>
                        </a:rPr>
                        <a:t>ใช้ข้อความต่อไปนี้</a:t>
                      </a:r>
                      <a:r>
                        <a:rPr lang="en-US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  </a:t>
                      </a:r>
                      <a:r>
                        <a:rPr lang="th-TH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ตอบคำถามข้อ</a:t>
                      </a:r>
                      <a:r>
                        <a:rPr lang="en-US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  </a:t>
                      </a:r>
                      <a:r>
                        <a:rPr lang="th-TH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๑-๒</a:t>
                      </a:r>
                      <a:r>
                        <a:rPr lang="en-US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/>
                      </a:r>
                      <a:br>
                        <a:rPr lang="en-US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</a:br>
                      <a:r>
                        <a:rPr lang="en-US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      "</a:t>
                      </a:r>
                      <a:r>
                        <a:rPr lang="th-TH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ความสุขหรือความทุกข์</a:t>
                      </a:r>
                      <a:r>
                        <a:rPr lang="en-US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          </a:t>
                      </a:r>
                      <a:r>
                        <a:rPr lang="th-TH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เป็นเหมือนเสื้อผ้า</a:t>
                      </a:r>
                      <a:r>
                        <a:rPr lang="en-US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/>
                      </a:r>
                      <a:br>
                        <a:rPr lang="en-US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</a:br>
                      <a:r>
                        <a:rPr lang="en-US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      </a:t>
                      </a:r>
                      <a:r>
                        <a:rPr lang="th-TH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ที่แล้วแต่ว่าใครจะหยิมสิ่งใดมาสวม</a:t>
                      </a:r>
                      <a:r>
                        <a:rPr lang="en-US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          </a:t>
                      </a:r>
                      <a:r>
                        <a:rPr lang="th-TH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ฉันมักเลือกความทุกข์</a:t>
                      </a:r>
                      <a:r>
                        <a:rPr lang="en-US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/>
                      </a:r>
                      <a:br>
                        <a:rPr lang="en-US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</a:br>
                      <a:r>
                        <a:rPr lang="en-US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      </a:t>
                      </a:r>
                      <a:r>
                        <a:rPr lang="th-TH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ขังตัวเองไว้กับความชอกช้ำ</a:t>
                      </a:r>
                      <a:r>
                        <a:rPr lang="en-US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          </a:t>
                      </a:r>
                      <a:r>
                        <a:rPr lang="th-TH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เรียกใครต่อใครว่าคนใจดำ</a:t>
                      </a:r>
                      <a:r>
                        <a:rPr lang="en-US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/>
                      </a:r>
                      <a:br>
                        <a:rPr lang="en-US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</a:br>
                      <a:r>
                        <a:rPr lang="en-US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      </a:t>
                      </a:r>
                      <a:r>
                        <a:rPr lang="th-TH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บางครั้ง</a:t>
                      </a:r>
                      <a:r>
                        <a:rPr lang="en-US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 </a:t>
                      </a:r>
                      <a:r>
                        <a:rPr lang="th-TH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บางครั้ง</a:t>
                      </a:r>
                      <a:r>
                        <a:rPr lang="en-US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            </a:t>
                      </a:r>
                      <a:r>
                        <a:rPr lang="th-TH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ฉันลืมไปจริงจริงว่า</a:t>
                      </a:r>
                      <a:r>
                        <a:rPr lang="en-US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/>
                      </a:r>
                      <a:br>
                        <a:rPr lang="en-US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</a:br>
                      <a:r>
                        <a:rPr lang="en-US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      </a:t>
                      </a:r>
                      <a:r>
                        <a:rPr lang="th-TH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ที่แท้แล้วความสุขความทุกข์ล้วนอยู่ตรงนั้น</a:t>
                      </a:r>
                      <a:r>
                        <a:rPr lang="en-US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    </a:t>
                      </a:r>
                      <a:r>
                        <a:rPr lang="th-TH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แต่ตัวฉันเองเป็นผู้เลือกมัน"</a:t>
                      </a:r>
                      <a:r>
                        <a:rPr lang="en-US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/>
                      </a:r>
                      <a:br>
                        <a:rPr lang="en-US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</a:br>
                      <a:r>
                        <a:rPr lang="en-US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/>
                      </a:r>
                      <a:br>
                        <a:rPr lang="en-US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</a:br>
                      <a:r>
                        <a:rPr lang="en-US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 </a:t>
                      </a:r>
                      <a:r>
                        <a:rPr lang="th-TH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๑)</a:t>
                      </a:r>
                      <a:r>
                        <a:rPr lang="en-US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 </a:t>
                      </a:r>
                      <a:r>
                        <a:rPr lang="th-TH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สาระสำคัญของข้อความนี้คือ</a:t>
                      </a:r>
                      <a:r>
                        <a:rPr lang="en-US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  </a:t>
                      </a:r>
                      <a:r>
                        <a:rPr lang="th-TH" sz="1600" dirty="0">
                          <a:solidFill>
                            <a:srgbClr val="82808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ข้อใด</a:t>
                      </a:r>
                      <a:endParaRPr lang="en-US" sz="11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http://www.bloggang.com/data/praewkwun/picture/1195755787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121" name="WordArt 1"/>
          <p:cNvSpPr>
            <a:spLocks noChangeArrowheads="1" noChangeShapeType="1" noTextEdit="1"/>
          </p:cNvSpPr>
          <p:nvPr/>
        </p:nvSpPr>
        <p:spPr bwMode="auto">
          <a:xfrm rot="1160646">
            <a:off x="0" y="0"/>
            <a:ext cx="1993900" cy="6477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endParaRPr lang="th-TH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1017588" y="5143512"/>
            <a:ext cx="2768594" cy="1381113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endParaRPr lang="th-TH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3428992" y="214290"/>
            <a:ext cx="3115713" cy="114300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2500"/>
                <a:gd name="adj2" fmla="val -1579"/>
              </a:avLst>
            </a:prstTxWarp>
          </a:bodyPr>
          <a:lstStyle/>
          <a:p>
            <a:pPr algn="ctr" rtl="0"/>
            <a:endParaRPr lang="th-TH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 Blac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158" y="428605"/>
            <a:ext cx="835824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rgbClr val="00FF00"/>
                </a:solidFill>
                <a:cs typeface="+mj-cs"/>
              </a:rPr>
              <a:t>ใช้ข้อความต่อไปนี้</a:t>
            </a:r>
            <a:r>
              <a:rPr lang="en-US" sz="4400" b="1" dirty="0">
                <a:solidFill>
                  <a:srgbClr val="00FF00"/>
                </a:solidFill>
                <a:cs typeface="+mj-cs"/>
              </a:rPr>
              <a:t>  </a:t>
            </a:r>
            <a:r>
              <a:rPr lang="th-TH" sz="4400" b="1" dirty="0">
                <a:solidFill>
                  <a:srgbClr val="00FF00"/>
                </a:solidFill>
                <a:cs typeface="+mj-cs"/>
              </a:rPr>
              <a:t>ตอบคำถามข้อ</a:t>
            </a:r>
            <a:r>
              <a:rPr lang="en-US" sz="4400" b="1" dirty="0">
                <a:solidFill>
                  <a:srgbClr val="00FF00"/>
                </a:solidFill>
                <a:cs typeface="+mj-cs"/>
              </a:rPr>
              <a:t>  </a:t>
            </a:r>
            <a:r>
              <a:rPr lang="th-TH" sz="4400" b="1" dirty="0">
                <a:solidFill>
                  <a:srgbClr val="00FF00"/>
                </a:solidFill>
                <a:cs typeface="+mj-cs"/>
              </a:rPr>
              <a:t>๑-๒</a:t>
            </a:r>
            <a:r>
              <a:rPr lang="en-US" sz="3600" b="1" dirty="0">
                <a:cs typeface="+mj-cs"/>
              </a:rPr>
              <a:t/>
            </a:r>
            <a:br>
              <a:rPr lang="en-US" sz="3600" b="1" dirty="0">
                <a:cs typeface="+mj-cs"/>
              </a:rPr>
            </a:br>
            <a:r>
              <a:rPr lang="en-US" sz="3600" b="1" dirty="0">
                <a:cs typeface="+mj-cs"/>
              </a:rPr>
              <a:t>     </a:t>
            </a:r>
            <a:endParaRPr lang="en-US" sz="3600" b="1" dirty="0" smtClean="0">
              <a:cs typeface="+mj-cs"/>
            </a:endParaRPr>
          </a:p>
          <a:p>
            <a:r>
              <a:rPr lang="en-US" sz="3600" b="1" dirty="0" smtClean="0">
                <a:cs typeface="+mj-cs"/>
              </a:rPr>
              <a:t>	</a:t>
            </a:r>
            <a:r>
              <a:rPr lang="en-US" sz="3600" b="1" dirty="0">
                <a:solidFill>
                  <a:srgbClr val="0000FF"/>
                </a:solidFill>
                <a:cs typeface="+mj-cs"/>
              </a:rPr>
              <a:t> </a:t>
            </a:r>
            <a:r>
              <a:rPr lang="th-TH" sz="3600" b="1" dirty="0" smtClean="0">
                <a:solidFill>
                  <a:srgbClr val="0000FF"/>
                </a:solidFill>
                <a:cs typeface="+mj-cs"/>
              </a:rPr>
              <a:t>ความสุข</a:t>
            </a:r>
            <a:r>
              <a:rPr lang="th-TH" sz="3600" b="1" dirty="0">
                <a:solidFill>
                  <a:srgbClr val="0000FF"/>
                </a:solidFill>
                <a:cs typeface="+mj-cs"/>
              </a:rPr>
              <a:t>หรือความทุกข์</a:t>
            </a:r>
            <a:r>
              <a:rPr lang="en-US" sz="3600" b="1" dirty="0">
                <a:solidFill>
                  <a:srgbClr val="0000FF"/>
                </a:solidFill>
                <a:cs typeface="+mj-cs"/>
              </a:rPr>
              <a:t> </a:t>
            </a:r>
            <a:r>
              <a:rPr lang="th-TH" sz="3600" b="1" dirty="0" smtClean="0">
                <a:solidFill>
                  <a:srgbClr val="0000FF"/>
                </a:solidFill>
                <a:cs typeface="+mj-cs"/>
              </a:rPr>
              <a:t>เป็น</a:t>
            </a:r>
            <a:r>
              <a:rPr lang="th-TH" sz="3600" b="1" dirty="0">
                <a:solidFill>
                  <a:srgbClr val="0000FF"/>
                </a:solidFill>
                <a:cs typeface="+mj-cs"/>
              </a:rPr>
              <a:t>เหมือน</a:t>
            </a:r>
            <a:r>
              <a:rPr lang="th-TH" sz="3600" b="1" dirty="0" smtClean="0">
                <a:solidFill>
                  <a:srgbClr val="0000FF"/>
                </a:solidFill>
                <a:cs typeface="+mj-cs"/>
              </a:rPr>
              <a:t>เสื้อผ้า</a:t>
            </a:r>
            <a:r>
              <a:rPr lang="th-TH" sz="3600" b="1" dirty="0">
                <a:solidFill>
                  <a:srgbClr val="0000FF"/>
                </a:solidFill>
                <a:cs typeface="+mj-cs"/>
              </a:rPr>
              <a:t> </a:t>
            </a:r>
            <a:r>
              <a:rPr lang="th-TH" sz="3600" b="1" dirty="0" smtClean="0">
                <a:solidFill>
                  <a:srgbClr val="0000FF"/>
                </a:solidFill>
                <a:cs typeface="+mj-cs"/>
              </a:rPr>
              <a:t>ที่</a:t>
            </a:r>
            <a:r>
              <a:rPr lang="th-TH" sz="3600" b="1" dirty="0">
                <a:solidFill>
                  <a:srgbClr val="0000FF"/>
                </a:solidFill>
                <a:cs typeface="+mj-cs"/>
              </a:rPr>
              <a:t>แล้วแต่ว่าใคร</a:t>
            </a:r>
            <a:r>
              <a:rPr lang="th-TH" sz="3600" b="1" dirty="0" smtClean="0">
                <a:solidFill>
                  <a:srgbClr val="0000FF"/>
                </a:solidFill>
                <a:cs typeface="+mj-cs"/>
              </a:rPr>
              <a:t>จะหยิบสิ่ง</a:t>
            </a:r>
            <a:r>
              <a:rPr lang="th-TH" sz="3600" b="1" dirty="0">
                <a:solidFill>
                  <a:srgbClr val="0000FF"/>
                </a:solidFill>
                <a:cs typeface="+mj-cs"/>
              </a:rPr>
              <a:t>ใดมาสวม</a:t>
            </a:r>
            <a:r>
              <a:rPr lang="en-US" sz="3600" b="1" dirty="0">
                <a:solidFill>
                  <a:srgbClr val="0000FF"/>
                </a:solidFill>
                <a:cs typeface="+mj-cs"/>
              </a:rPr>
              <a:t> </a:t>
            </a:r>
            <a:r>
              <a:rPr lang="th-TH" sz="3600" b="1" dirty="0" smtClean="0">
                <a:solidFill>
                  <a:srgbClr val="0000FF"/>
                </a:solidFill>
                <a:cs typeface="+mj-cs"/>
              </a:rPr>
              <a:t>ฉันมักเลือกความทุกข์</a:t>
            </a:r>
            <a:r>
              <a:rPr lang="th-TH" sz="3600" b="1" dirty="0">
                <a:solidFill>
                  <a:srgbClr val="0000FF"/>
                </a:solidFill>
                <a:cs typeface="+mj-cs"/>
              </a:rPr>
              <a:t> </a:t>
            </a:r>
            <a:r>
              <a:rPr lang="th-TH" sz="3600" b="1" dirty="0" smtClean="0">
                <a:solidFill>
                  <a:srgbClr val="0000FF"/>
                </a:solidFill>
                <a:cs typeface="+mj-cs"/>
              </a:rPr>
              <a:t>ขัง</a:t>
            </a:r>
            <a:r>
              <a:rPr lang="th-TH" sz="3600" b="1" dirty="0">
                <a:solidFill>
                  <a:srgbClr val="0000FF"/>
                </a:solidFill>
                <a:cs typeface="+mj-cs"/>
              </a:rPr>
              <a:t>ตัวเองไว้กับความชอกช้ำ</a:t>
            </a:r>
            <a:r>
              <a:rPr lang="en-US" sz="3600" b="1" dirty="0">
                <a:solidFill>
                  <a:srgbClr val="0000FF"/>
                </a:solidFill>
                <a:cs typeface="+mj-cs"/>
              </a:rPr>
              <a:t> </a:t>
            </a:r>
            <a:r>
              <a:rPr lang="th-TH" sz="3600" b="1" dirty="0" smtClean="0">
                <a:solidFill>
                  <a:srgbClr val="0000FF"/>
                </a:solidFill>
                <a:cs typeface="+mj-cs"/>
              </a:rPr>
              <a:t>เรียก</a:t>
            </a:r>
            <a:r>
              <a:rPr lang="th-TH" sz="3600" b="1" dirty="0">
                <a:solidFill>
                  <a:srgbClr val="0000FF"/>
                </a:solidFill>
                <a:cs typeface="+mj-cs"/>
              </a:rPr>
              <a:t>ใครต่อใครว่าคนใจ</a:t>
            </a:r>
            <a:r>
              <a:rPr lang="th-TH" sz="3600" b="1" dirty="0" smtClean="0">
                <a:solidFill>
                  <a:srgbClr val="0000FF"/>
                </a:solidFill>
                <a:cs typeface="+mj-cs"/>
              </a:rPr>
              <a:t>ดำ</a:t>
            </a:r>
            <a:r>
              <a:rPr lang="th-TH" sz="3600" b="1" dirty="0">
                <a:solidFill>
                  <a:srgbClr val="0000FF"/>
                </a:solidFill>
                <a:cs typeface="+mj-cs"/>
              </a:rPr>
              <a:t> </a:t>
            </a:r>
            <a:r>
              <a:rPr lang="th-TH" sz="3600" b="1" dirty="0" smtClean="0">
                <a:solidFill>
                  <a:srgbClr val="0000FF"/>
                </a:solidFill>
                <a:cs typeface="+mj-cs"/>
              </a:rPr>
              <a:t>บางครั้ง</a:t>
            </a:r>
            <a:r>
              <a:rPr lang="en-US" sz="3600" b="1" dirty="0">
                <a:solidFill>
                  <a:srgbClr val="0000FF"/>
                </a:solidFill>
                <a:cs typeface="+mj-cs"/>
              </a:rPr>
              <a:t> </a:t>
            </a:r>
            <a:r>
              <a:rPr lang="th-TH" sz="3600" b="1" dirty="0" smtClean="0">
                <a:solidFill>
                  <a:srgbClr val="0000FF"/>
                </a:solidFill>
                <a:cs typeface="+mj-cs"/>
              </a:rPr>
              <a:t>ฉัน</a:t>
            </a:r>
            <a:r>
              <a:rPr lang="th-TH" sz="3600" b="1" dirty="0">
                <a:solidFill>
                  <a:srgbClr val="0000FF"/>
                </a:solidFill>
                <a:cs typeface="+mj-cs"/>
              </a:rPr>
              <a:t>ลืมไปจริงจริง</a:t>
            </a:r>
            <a:r>
              <a:rPr lang="th-TH" sz="3600" b="1" dirty="0" smtClean="0">
                <a:solidFill>
                  <a:srgbClr val="0000FF"/>
                </a:solidFill>
                <a:cs typeface="+mj-cs"/>
              </a:rPr>
              <a:t>ว่า</a:t>
            </a:r>
            <a:r>
              <a:rPr lang="th-TH" sz="3600" b="1" dirty="0">
                <a:solidFill>
                  <a:srgbClr val="0000FF"/>
                </a:solidFill>
                <a:cs typeface="+mj-cs"/>
              </a:rPr>
              <a:t> </a:t>
            </a:r>
            <a:r>
              <a:rPr lang="th-TH" sz="3600" b="1" dirty="0" smtClean="0">
                <a:solidFill>
                  <a:srgbClr val="0000FF"/>
                </a:solidFill>
                <a:cs typeface="+mj-cs"/>
              </a:rPr>
              <a:t>ที่</a:t>
            </a:r>
            <a:r>
              <a:rPr lang="th-TH" sz="3600" b="1" dirty="0">
                <a:solidFill>
                  <a:srgbClr val="0000FF"/>
                </a:solidFill>
                <a:cs typeface="+mj-cs"/>
              </a:rPr>
              <a:t>แท้แล้วความสุขความทุกข์ล้วนอยู่ตรงนั้น</a:t>
            </a:r>
            <a:r>
              <a:rPr lang="en-US" sz="3600" b="1" dirty="0">
                <a:solidFill>
                  <a:srgbClr val="0000FF"/>
                </a:solidFill>
                <a:cs typeface="+mj-cs"/>
              </a:rPr>
              <a:t> </a:t>
            </a:r>
            <a:r>
              <a:rPr lang="th-TH" sz="3600" b="1" dirty="0" smtClean="0">
                <a:solidFill>
                  <a:srgbClr val="0000FF"/>
                </a:solidFill>
                <a:cs typeface="+mj-cs"/>
              </a:rPr>
              <a:t>แต่</a:t>
            </a:r>
            <a:r>
              <a:rPr lang="th-TH" sz="3600" b="1" dirty="0">
                <a:solidFill>
                  <a:srgbClr val="0000FF"/>
                </a:solidFill>
                <a:cs typeface="+mj-cs"/>
              </a:rPr>
              <a:t>ตัวฉันเองเป็นผู้เลือก</a:t>
            </a:r>
            <a:r>
              <a:rPr lang="th-TH" sz="3600" b="1" dirty="0" smtClean="0">
                <a:solidFill>
                  <a:srgbClr val="0000FF"/>
                </a:solidFill>
                <a:cs typeface="+mj-cs"/>
              </a:rPr>
              <a:t>มัน</a:t>
            </a:r>
            <a:endParaRPr lang="en-US" sz="3600" b="1" dirty="0" smtClean="0">
              <a:solidFill>
                <a:srgbClr val="0000FF"/>
              </a:solidFill>
              <a:cs typeface="+mj-cs"/>
            </a:endParaRPr>
          </a:p>
          <a:p>
            <a:r>
              <a:rPr lang="en-US" sz="3600" b="1" dirty="0">
                <a:solidFill>
                  <a:srgbClr val="00B050"/>
                </a:solidFill>
              </a:rPr>
              <a:t/>
            </a:r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600" dirty="0"/>
              <a:t> </a:t>
            </a:r>
            <a:endParaRPr lang="th-TH" sz="2400" b="1" dirty="0" smtClean="0">
              <a:solidFill>
                <a:srgbClr val="0070C0"/>
              </a:solidFill>
            </a:endParaRPr>
          </a:p>
          <a:p>
            <a:endParaRPr lang="th-TH" sz="2400" dirty="0" smtClean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th-TH" sz="2400" dirty="0" smtClean="0">
              <a:solidFill>
                <a:srgbClr val="0070C0"/>
              </a:solidFill>
            </a:endParaRPr>
          </a:p>
          <a:p>
            <a:endParaRPr lang="th-TH" sz="2400" dirty="0">
              <a:solidFill>
                <a:srgbClr val="0070C0"/>
              </a:solidFill>
            </a:endParaRPr>
          </a:p>
        </p:txBody>
      </p:sp>
      <p:pic>
        <p:nvPicPr>
          <p:cNvPr id="9" name="รูปภาพ 8" descr="1195328utq67x7mdf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4500570"/>
            <a:ext cx="2000264" cy="207169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4000">
    <p:newsflash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ตัวยึดเนื้อหา 5" descr="552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62387" y="3454400"/>
            <a:ext cx="1419225" cy="1428750"/>
          </a:xfrm>
        </p:spPr>
      </p:pic>
      <p:pic>
        <p:nvPicPr>
          <p:cNvPr id="4" name="Picture 2" descr="http://www.bloggang.com/data/praewkwun/picture/1195756634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857224" y="1285859"/>
            <a:ext cx="72152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00FF"/>
                </a:solidFill>
                <a:cs typeface="+mj-cs"/>
              </a:rPr>
              <a:t>๑)</a:t>
            </a:r>
            <a:r>
              <a:rPr lang="en-US" sz="3600" b="1" dirty="0" smtClean="0">
                <a:solidFill>
                  <a:srgbClr val="FF00FF"/>
                </a:solidFill>
                <a:cs typeface="+mj-cs"/>
              </a:rPr>
              <a:t> </a:t>
            </a:r>
            <a:r>
              <a:rPr lang="th-TH" sz="3600" b="1" dirty="0" smtClean="0">
                <a:solidFill>
                  <a:srgbClr val="FF00FF"/>
                </a:solidFill>
                <a:cs typeface="+mj-cs"/>
              </a:rPr>
              <a:t>สาระสำคัญของข้อความนี้คือ</a:t>
            </a:r>
            <a:r>
              <a:rPr lang="en-US" sz="3600" b="1" dirty="0" smtClean="0">
                <a:solidFill>
                  <a:srgbClr val="FF00FF"/>
                </a:solidFill>
                <a:cs typeface="+mj-cs"/>
              </a:rPr>
              <a:t>  </a:t>
            </a:r>
            <a:r>
              <a:rPr lang="th-TH" sz="3600" b="1" dirty="0" smtClean="0">
                <a:solidFill>
                  <a:srgbClr val="FF00FF"/>
                </a:solidFill>
                <a:cs typeface="+mj-cs"/>
              </a:rPr>
              <a:t>ข้อใด</a:t>
            </a:r>
          </a:p>
          <a:p>
            <a:endParaRPr lang="th-TH" sz="3600" b="1" dirty="0" smtClean="0">
              <a:solidFill>
                <a:srgbClr val="FF00FF"/>
              </a:solidFill>
              <a:cs typeface="+mj-cs"/>
            </a:endParaRPr>
          </a:p>
          <a:p>
            <a:r>
              <a:rPr lang="th-TH" sz="3600" b="1" dirty="0" smtClean="0">
                <a:solidFill>
                  <a:srgbClr val="FF00FF"/>
                </a:solidFill>
                <a:cs typeface="+mj-cs"/>
              </a:rPr>
              <a:t>ก.</a:t>
            </a:r>
            <a:r>
              <a:rPr lang="en-US" sz="3600" b="1" dirty="0" smtClean="0">
                <a:solidFill>
                  <a:srgbClr val="FF00FF"/>
                </a:solidFill>
                <a:cs typeface="+mj-cs"/>
              </a:rPr>
              <a:t> </a:t>
            </a:r>
            <a:r>
              <a:rPr lang="th-TH" sz="3600" b="1" dirty="0" smtClean="0">
                <a:solidFill>
                  <a:srgbClr val="FF00FF"/>
                </a:solidFill>
                <a:cs typeface="+mj-cs"/>
              </a:rPr>
              <a:t>ความทุกข์และความสุขอยู่ในใจคน </a:t>
            </a:r>
            <a:r>
              <a:rPr lang="en-US" sz="3600" b="1" dirty="0" smtClean="0">
                <a:solidFill>
                  <a:srgbClr val="FF00FF"/>
                </a:solidFill>
                <a:cs typeface="+mj-cs"/>
              </a:rPr>
              <a:t>	 </a:t>
            </a:r>
            <a:endParaRPr lang="th-TH" sz="3600" b="1" dirty="0" smtClean="0">
              <a:solidFill>
                <a:srgbClr val="FF00FF"/>
              </a:solidFill>
              <a:cs typeface="+mj-cs"/>
            </a:endParaRPr>
          </a:p>
          <a:p>
            <a:r>
              <a:rPr lang="th-TH" sz="3600" b="1" dirty="0" smtClean="0">
                <a:solidFill>
                  <a:srgbClr val="FF00FF"/>
                </a:solidFill>
                <a:cs typeface="+mj-cs"/>
              </a:rPr>
              <a:t>ข.</a:t>
            </a:r>
            <a:r>
              <a:rPr lang="en-US" sz="3600" b="1" dirty="0" smtClean="0">
                <a:solidFill>
                  <a:srgbClr val="FF00FF"/>
                </a:solidFill>
                <a:cs typeface="+mj-cs"/>
              </a:rPr>
              <a:t> </a:t>
            </a:r>
            <a:r>
              <a:rPr lang="th-TH" sz="3600" b="1" dirty="0" smtClean="0">
                <a:solidFill>
                  <a:srgbClr val="FF00FF"/>
                </a:solidFill>
                <a:cs typeface="+mj-cs"/>
              </a:rPr>
              <a:t>คนมีความทุกข์เพราะหาทุกข์มาใส่ตัวเอง</a:t>
            </a:r>
            <a:endParaRPr lang="en-US" sz="3600" b="1" dirty="0" smtClean="0">
              <a:solidFill>
                <a:srgbClr val="FF00FF"/>
              </a:solidFill>
              <a:cs typeface="+mj-cs"/>
            </a:endParaRPr>
          </a:p>
          <a:p>
            <a:r>
              <a:rPr lang="th-TH" sz="3600" b="1" dirty="0" smtClean="0">
                <a:solidFill>
                  <a:srgbClr val="FF00FF"/>
                </a:solidFill>
                <a:cs typeface="+mj-cs"/>
              </a:rPr>
              <a:t>ค.</a:t>
            </a:r>
            <a:r>
              <a:rPr lang="en-US" sz="3600" b="1" dirty="0" smtClean="0">
                <a:solidFill>
                  <a:srgbClr val="FF00FF"/>
                </a:solidFill>
                <a:cs typeface="+mj-cs"/>
              </a:rPr>
              <a:t> </a:t>
            </a:r>
            <a:r>
              <a:rPr lang="th-TH" sz="3600" b="1" dirty="0" smtClean="0">
                <a:solidFill>
                  <a:srgbClr val="FF00FF"/>
                </a:solidFill>
                <a:cs typeface="+mj-cs"/>
              </a:rPr>
              <a:t>คนมักหมกมุ่นกังวลอยู่กับทุกข์สุขของตนเองเท่านั้น </a:t>
            </a:r>
            <a:r>
              <a:rPr lang="en-US" sz="3600" b="1" dirty="0" smtClean="0">
                <a:solidFill>
                  <a:srgbClr val="FF00FF"/>
                </a:solidFill>
                <a:cs typeface="+mj-cs"/>
              </a:rPr>
              <a:t> </a:t>
            </a:r>
            <a:endParaRPr lang="th-TH" sz="3600" b="1" dirty="0" smtClean="0">
              <a:solidFill>
                <a:srgbClr val="FF00FF"/>
              </a:solidFill>
              <a:cs typeface="+mj-cs"/>
            </a:endParaRPr>
          </a:p>
          <a:p>
            <a:r>
              <a:rPr lang="th-TH" sz="3600" b="1" dirty="0" smtClean="0">
                <a:solidFill>
                  <a:srgbClr val="FF00FF"/>
                </a:solidFill>
                <a:cs typeface="+mj-cs"/>
              </a:rPr>
              <a:t>ง.</a:t>
            </a:r>
            <a:r>
              <a:rPr lang="en-US" sz="3600" b="1" dirty="0" smtClean="0">
                <a:solidFill>
                  <a:srgbClr val="FF00FF"/>
                </a:solidFill>
                <a:cs typeface="+mj-cs"/>
              </a:rPr>
              <a:t> </a:t>
            </a:r>
            <a:r>
              <a:rPr lang="th-TH" sz="3600" b="1" dirty="0" smtClean="0">
                <a:solidFill>
                  <a:srgbClr val="FF00FF"/>
                </a:solidFill>
                <a:cs typeface="+mj-cs"/>
              </a:rPr>
              <a:t>ความสุขความทุกข์เป็นเพียงเปลือกนอก</a:t>
            </a:r>
            <a:r>
              <a:rPr lang="en-US" sz="3600" b="1" dirty="0" smtClean="0">
                <a:solidFill>
                  <a:srgbClr val="FF00FF"/>
                </a:solidFill>
                <a:cs typeface="+mj-cs"/>
              </a:rPr>
              <a:t>  </a:t>
            </a:r>
            <a:r>
              <a:rPr lang="th-TH" sz="3600" b="1" dirty="0" smtClean="0">
                <a:solidFill>
                  <a:srgbClr val="FF00FF"/>
                </a:solidFill>
                <a:cs typeface="+mj-cs"/>
              </a:rPr>
              <a:t>เฉกเช่นเสื้อผ้า</a:t>
            </a:r>
          </a:p>
        </p:txBody>
      </p:sp>
      <p:pic>
        <p:nvPicPr>
          <p:cNvPr id="8" name="รูปภาพ 7" descr="3-2005022714032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6116" y="4929198"/>
            <a:ext cx="1500198" cy="192880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4000">
    <p:newsflash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bloggang.com/data/pep-pae/picture/1193396942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28662" y="428605"/>
            <a:ext cx="7358114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5400" b="1" i="0" u="sng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Times New Roman" pitchFamily="18" charset="0"/>
                <a:cs typeface="+mj-cs"/>
              </a:rPr>
              <a:t>การเขียนย่อความ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+mj-cs"/>
            </a:endParaRPr>
          </a:p>
          <a:p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      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 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 </a:t>
            </a:r>
            <a:r>
              <a:rPr lang="th-TH" sz="3600" b="1" dirty="0" smtClean="0">
                <a:solidFill>
                  <a:srgbClr val="00B050"/>
                </a:solidFill>
                <a:latin typeface="Angsana New" pitchFamily="18" charset="-34"/>
                <a:ea typeface="Times New Roman" pitchFamily="18" charset="0"/>
              </a:rPr>
              <a:t>การย่อความเป็นการจับใจความสำคัญหรือประเด็นของเรื่อง</a:t>
            </a:r>
            <a:r>
              <a:rPr lang="en-US" sz="3600" b="1" dirty="0" smtClean="0">
                <a:solidFill>
                  <a:srgbClr val="00B050"/>
                </a:solidFill>
                <a:ea typeface="Times New Roman" pitchFamily="18" charset="0"/>
              </a:rPr>
              <a:t> </a:t>
            </a:r>
            <a:r>
              <a:rPr lang="en-US" sz="3600" b="1" dirty="0" smtClean="0">
                <a:solidFill>
                  <a:srgbClr val="00B050"/>
                </a:solidFill>
                <a:latin typeface="Angsana New" pitchFamily="18" charset="-34"/>
                <a:ea typeface="Times New Roman" pitchFamily="18" charset="0"/>
              </a:rPr>
              <a:t> </a:t>
            </a:r>
            <a:r>
              <a:rPr lang="th-TH" sz="3600" b="1" dirty="0" smtClean="0">
                <a:solidFill>
                  <a:srgbClr val="00B050"/>
                </a:solidFill>
                <a:latin typeface="Angsana New" pitchFamily="18" charset="-34"/>
                <a:ea typeface="Times New Roman" pitchFamily="18" charset="0"/>
              </a:rPr>
              <a:t>โดยเรียบเรียงให้ได้ใจความครบถ้วน</a:t>
            </a:r>
            <a:r>
              <a:rPr lang="en-US" sz="3600" b="1" dirty="0" smtClean="0">
                <a:solidFill>
                  <a:srgbClr val="00B050"/>
                </a:solidFill>
                <a:ea typeface="Times New Roman" pitchFamily="18" charset="0"/>
              </a:rPr>
              <a:t> </a:t>
            </a:r>
            <a:r>
              <a:rPr lang="en-US" sz="3600" b="1" dirty="0" smtClean="0">
                <a:solidFill>
                  <a:srgbClr val="00B050"/>
                </a:solidFill>
                <a:latin typeface="Angsana New" pitchFamily="18" charset="-34"/>
                <a:ea typeface="Times New Roman" pitchFamily="18" charset="0"/>
              </a:rPr>
              <a:t> </a:t>
            </a:r>
            <a:r>
              <a:rPr lang="th-TH" sz="3600" b="1" dirty="0" smtClean="0">
                <a:solidFill>
                  <a:srgbClr val="00B050"/>
                </a:solidFill>
                <a:latin typeface="Angsana New" pitchFamily="18" charset="-34"/>
                <a:ea typeface="Times New Roman" pitchFamily="18" charset="0"/>
              </a:rPr>
              <a:t>กระชับด้วยสำนวนภาษาของตนเอง</a:t>
            </a:r>
            <a:r>
              <a:rPr lang="en-US" sz="3600" b="1" dirty="0" smtClean="0">
                <a:solidFill>
                  <a:srgbClr val="00B050"/>
                </a:solidFill>
                <a:ea typeface="Times New Roman" pitchFamily="18" charset="0"/>
              </a:rPr>
              <a:t> </a:t>
            </a:r>
            <a:r>
              <a:rPr lang="en-US" sz="3600" b="1" dirty="0" smtClean="0">
                <a:solidFill>
                  <a:srgbClr val="00B050"/>
                </a:solidFill>
                <a:latin typeface="Angsana New" pitchFamily="18" charset="-34"/>
                <a:ea typeface="Times New Roman" pitchFamily="18" charset="0"/>
              </a:rPr>
              <a:t> </a:t>
            </a:r>
            <a:r>
              <a:rPr lang="th-TH" sz="3600" b="1" dirty="0" smtClean="0">
                <a:solidFill>
                  <a:srgbClr val="00B050"/>
                </a:solidFill>
                <a:latin typeface="Angsana New" pitchFamily="18" charset="-34"/>
                <a:ea typeface="Times New Roman" pitchFamily="18" charset="0"/>
              </a:rPr>
              <a:t>การย่อความมีความสำคัญมากเพราะช่วยให้สามารถบันทึกเรื่องราว</a:t>
            </a:r>
            <a:r>
              <a:rPr lang="en-US" sz="3600" b="1" dirty="0" smtClean="0">
                <a:solidFill>
                  <a:srgbClr val="00B050"/>
                </a:solidFill>
                <a:ea typeface="Times New Roman" pitchFamily="18" charset="0"/>
              </a:rPr>
              <a:t>  </a:t>
            </a:r>
            <a:r>
              <a:rPr lang="th-TH" sz="3600" b="1" dirty="0" smtClean="0">
                <a:solidFill>
                  <a:srgbClr val="00B050"/>
                </a:solidFill>
                <a:latin typeface="Angsana New" pitchFamily="18" charset="-34"/>
                <a:ea typeface="Times New Roman" pitchFamily="18" charset="0"/>
              </a:rPr>
              <a:t>ความรู้ต่าง ๆ ได้อย่างรวดเร็ว</a:t>
            </a:r>
            <a:r>
              <a:rPr lang="en-US" sz="3600" b="1" dirty="0" smtClean="0">
                <a:solidFill>
                  <a:srgbClr val="00B050"/>
                </a:solidFill>
                <a:ea typeface="Times New Roman" pitchFamily="18" charset="0"/>
              </a:rPr>
              <a:t> </a:t>
            </a:r>
            <a:r>
              <a:rPr lang="en-US" sz="3600" b="1" dirty="0" smtClean="0">
                <a:solidFill>
                  <a:srgbClr val="00B050"/>
                </a:solidFill>
                <a:latin typeface="Angsana New" pitchFamily="18" charset="-34"/>
                <a:ea typeface="Times New Roman" pitchFamily="18" charset="0"/>
              </a:rPr>
              <a:t> </a:t>
            </a:r>
            <a:r>
              <a:rPr lang="th-TH" sz="3600" b="1" dirty="0" smtClean="0">
                <a:solidFill>
                  <a:srgbClr val="00B050"/>
                </a:solidFill>
                <a:latin typeface="Angsana New" pitchFamily="18" charset="-34"/>
                <a:ea typeface="Times New Roman" pitchFamily="18" charset="0"/>
              </a:rPr>
              <a:t>ตรงประเด็น</a:t>
            </a:r>
            <a:r>
              <a:rPr lang="en-US" sz="3600" b="1" dirty="0" smtClean="0">
                <a:solidFill>
                  <a:srgbClr val="00B050"/>
                </a:solidFill>
                <a:ea typeface="Times New Roman" pitchFamily="18" charset="0"/>
              </a:rPr>
              <a:t> </a:t>
            </a:r>
            <a:r>
              <a:rPr lang="en-US" sz="3600" b="1" dirty="0" smtClean="0">
                <a:solidFill>
                  <a:srgbClr val="00B050"/>
                </a:solidFill>
                <a:latin typeface="Angsana New" pitchFamily="18" charset="-34"/>
                <a:ea typeface="Times New Roman" pitchFamily="18" charset="0"/>
              </a:rPr>
              <a:t> </a:t>
            </a:r>
            <a:r>
              <a:rPr lang="th-TH" sz="3600" b="1" dirty="0" smtClean="0">
                <a:solidFill>
                  <a:srgbClr val="00B050"/>
                </a:solidFill>
                <a:latin typeface="Angsana New" pitchFamily="18" charset="-34"/>
                <a:ea typeface="Times New Roman" pitchFamily="18" charset="0"/>
              </a:rPr>
              <a:t>และมีประโยชน์ในการทบทวนเรื่อง</a:t>
            </a:r>
          </a:p>
          <a:p>
            <a:r>
              <a:rPr lang="th-TH" sz="3600" b="1" dirty="0" smtClean="0">
                <a:solidFill>
                  <a:srgbClr val="00B050"/>
                </a:solidFill>
                <a:latin typeface="Angsana New" pitchFamily="18" charset="-34"/>
                <a:ea typeface="Times New Roman" pitchFamily="18" charset="0"/>
              </a:rPr>
              <a:t>นั้นๆ</a:t>
            </a:r>
            <a:r>
              <a:rPr lang="en-US" sz="3600" b="1" dirty="0" smtClean="0">
                <a:solidFill>
                  <a:srgbClr val="00B050"/>
                </a:solidFill>
                <a:ea typeface="Times New Roman" pitchFamily="18" charset="0"/>
              </a:rPr>
              <a:t> </a:t>
            </a:r>
            <a:r>
              <a:rPr lang="en-US" sz="3600" b="1" dirty="0" smtClean="0">
                <a:solidFill>
                  <a:srgbClr val="00B050"/>
                </a:solidFill>
                <a:latin typeface="Angsana New" pitchFamily="18" charset="-34"/>
                <a:ea typeface="Times New Roman" pitchFamily="18" charset="0"/>
              </a:rPr>
              <a:t> </a:t>
            </a:r>
            <a:r>
              <a:rPr lang="th-TH" sz="3600" b="1" dirty="0" smtClean="0">
                <a:solidFill>
                  <a:srgbClr val="00B050"/>
                </a:solidFill>
                <a:latin typeface="Angsana New" pitchFamily="18" charset="-34"/>
                <a:ea typeface="Times New Roman" pitchFamily="18" charset="0"/>
              </a:rPr>
              <a:t>โดยใช้ระยะเวลาอันสั้น    </a:t>
            </a:r>
            <a:endParaRPr kumimoji="0" lang="th-TH" sz="36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ngsana New" pitchFamily="18" charset="-34"/>
              <a:ea typeface="Times New Roman" pitchFamily="18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ngsana New" pitchFamily="18" charset="-34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ngsana New" pitchFamily="18" charset="-34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ngsana New" pitchFamily="18" charset="-34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ngsana New" pitchFamily="18" charset="-34"/>
              </a:rPr>
            </a:b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5" name="รูปภาพ 4" descr="10846_111570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143512"/>
            <a:ext cx="1785918" cy="150019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4000">
    <p:newsflash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ตัวยึดเนื้อหา 5" descr="51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95750" y="3597275"/>
            <a:ext cx="952500" cy="1143000"/>
          </a:xfrm>
        </p:spPr>
      </p:pic>
      <p:pic>
        <p:nvPicPr>
          <p:cNvPr id="4" name="Picture 2" descr="http://i281.photobucket.com/albums/kk240/japinkykitty/13-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9144000" cy="690708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28596" y="428605"/>
            <a:ext cx="828680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3600" b="1" dirty="0" smtClean="0">
              <a:solidFill>
                <a:srgbClr val="FFC000"/>
              </a:solidFill>
              <a:cs typeface="+mj-cs"/>
            </a:endParaRPr>
          </a:p>
          <a:p>
            <a:pPr algn="ctr"/>
            <a:r>
              <a:rPr lang="th-TH" sz="3600" b="1" dirty="0" smtClean="0">
                <a:solidFill>
                  <a:srgbClr val="FFC000"/>
                </a:solidFill>
                <a:cs typeface="+mj-cs"/>
              </a:rPr>
              <a:t>๒)</a:t>
            </a:r>
            <a:r>
              <a:rPr lang="en-US" sz="3600" b="1" dirty="0" smtClean="0">
                <a:solidFill>
                  <a:srgbClr val="FFC000"/>
                </a:solidFill>
                <a:cs typeface="+mj-cs"/>
              </a:rPr>
              <a:t> </a:t>
            </a:r>
            <a:r>
              <a:rPr lang="th-TH" sz="3600" b="1" dirty="0" smtClean="0">
                <a:solidFill>
                  <a:srgbClr val="FFC000"/>
                </a:solidFill>
                <a:cs typeface="+mj-cs"/>
              </a:rPr>
              <a:t>ผู้เขียนมีจุดประสงค์เช่นใด</a:t>
            </a:r>
          </a:p>
          <a:p>
            <a:endParaRPr lang="en-US" sz="3600" b="1" dirty="0" smtClean="0">
              <a:solidFill>
                <a:srgbClr val="FFC000"/>
              </a:solidFill>
              <a:cs typeface="+mj-cs"/>
            </a:endParaRPr>
          </a:p>
          <a:p>
            <a:r>
              <a:rPr lang="th-TH" sz="3600" b="1" dirty="0" smtClean="0">
                <a:solidFill>
                  <a:srgbClr val="FFC000"/>
                </a:solidFill>
                <a:cs typeface="+mj-cs"/>
              </a:rPr>
              <a:t> ก.</a:t>
            </a:r>
            <a:r>
              <a:rPr lang="en-US" sz="3600" b="1" dirty="0" smtClean="0">
                <a:solidFill>
                  <a:srgbClr val="FFC000"/>
                </a:solidFill>
                <a:cs typeface="+mj-cs"/>
              </a:rPr>
              <a:t> </a:t>
            </a:r>
            <a:r>
              <a:rPr lang="th-TH" sz="3600" b="1" dirty="0" smtClean="0">
                <a:solidFill>
                  <a:srgbClr val="FFC000"/>
                </a:solidFill>
                <a:cs typeface="+mj-cs"/>
              </a:rPr>
              <a:t>เพื่อปลอบใจตนเองให้คลายทุกข์ </a:t>
            </a:r>
            <a:r>
              <a:rPr lang="en-US" sz="3600" b="1" dirty="0" smtClean="0">
                <a:solidFill>
                  <a:srgbClr val="FFC000"/>
                </a:solidFill>
                <a:cs typeface="+mj-cs"/>
              </a:rPr>
              <a:t>	</a:t>
            </a:r>
          </a:p>
          <a:p>
            <a:r>
              <a:rPr lang="en-US" sz="3600" b="1" dirty="0" smtClean="0">
                <a:solidFill>
                  <a:srgbClr val="FFC000"/>
                </a:solidFill>
                <a:cs typeface="+mj-cs"/>
              </a:rPr>
              <a:t> </a:t>
            </a:r>
            <a:r>
              <a:rPr lang="th-TH" sz="3600" b="1" dirty="0" smtClean="0">
                <a:solidFill>
                  <a:srgbClr val="FFC000"/>
                </a:solidFill>
                <a:cs typeface="+mj-cs"/>
              </a:rPr>
              <a:t>ข.</a:t>
            </a:r>
            <a:r>
              <a:rPr lang="en-US" sz="3600" b="1" dirty="0" smtClean="0">
                <a:solidFill>
                  <a:srgbClr val="FFC000"/>
                </a:solidFill>
                <a:cs typeface="+mj-cs"/>
              </a:rPr>
              <a:t> </a:t>
            </a:r>
            <a:r>
              <a:rPr lang="th-TH" sz="3600" b="1" dirty="0" smtClean="0">
                <a:solidFill>
                  <a:srgbClr val="FFC000"/>
                </a:solidFill>
                <a:cs typeface="+mj-cs"/>
              </a:rPr>
              <a:t>เพื่อแสดงทรรศนะเกี่ยวกับความทุกข์ของมนุษย์</a:t>
            </a:r>
            <a:endParaRPr lang="en-US" sz="3600" b="1" dirty="0" smtClean="0">
              <a:solidFill>
                <a:srgbClr val="FFC000"/>
              </a:solidFill>
              <a:cs typeface="+mj-cs"/>
            </a:endParaRPr>
          </a:p>
          <a:p>
            <a:r>
              <a:rPr lang="th-TH" sz="3600" b="1" dirty="0" smtClean="0">
                <a:solidFill>
                  <a:srgbClr val="FFC000"/>
                </a:solidFill>
                <a:cs typeface="+mj-cs"/>
              </a:rPr>
              <a:t> ค.</a:t>
            </a:r>
            <a:r>
              <a:rPr lang="en-US" sz="3600" b="1" dirty="0" smtClean="0">
                <a:solidFill>
                  <a:srgbClr val="FFC000"/>
                </a:solidFill>
                <a:cs typeface="+mj-cs"/>
              </a:rPr>
              <a:t> </a:t>
            </a:r>
            <a:r>
              <a:rPr lang="th-TH" sz="3600" b="1" dirty="0" smtClean="0">
                <a:solidFill>
                  <a:srgbClr val="FFC000"/>
                </a:solidFill>
                <a:cs typeface="+mj-cs"/>
              </a:rPr>
              <a:t>เพื่อแสดงให้เห็นถึงธรรมชาติของความรู้สึกทุกข์สุขของมนุษย์</a:t>
            </a:r>
            <a:endParaRPr lang="en-US" sz="3600" b="1" dirty="0" smtClean="0">
              <a:solidFill>
                <a:srgbClr val="FFC000"/>
              </a:solidFill>
              <a:cs typeface="+mj-cs"/>
            </a:endParaRPr>
          </a:p>
          <a:p>
            <a:r>
              <a:rPr lang="th-TH" sz="3600" b="1" dirty="0" smtClean="0">
                <a:solidFill>
                  <a:srgbClr val="FFC000"/>
                </a:solidFill>
                <a:cs typeface="+mj-cs"/>
              </a:rPr>
              <a:t> ง.</a:t>
            </a:r>
            <a:r>
              <a:rPr lang="en-US" sz="3600" b="1" dirty="0" smtClean="0">
                <a:solidFill>
                  <a:srgbClr val="FFC000"/>
                </a:solidFill>
                <a:cs typeface="+mj-cs"/>
              </a:rPr>
              <a:t> </a:t>
            </a:r>
            <a:r>
              <a:rPr lang="th-TH" sz="3600" b="1" dirty="0" smtClean="0">
                <a:solidFill>
                  <a:srgbClr val="FFC000"/>
                </a:solidFill>
                <a:cs typeface="+mj-cs"/>
              </a:rPr>
              <a:t>เพื่อแสดงทรรศนะเกี่ยวกับการเลือกทางดำเนินชีวิตของมนุษย์</a:t>
            </a:r>
          </a:p>
          <a:p>
            <a:endParaRPr lang="th-TH" sz="3600" b="1" dirty="0" smtClean="0">
              <a:solidFill>
                <a:srgbClr val="FFC000"/>
              </a:solidFill>
              <a:cs typeface="+mj-cs"/>
            </a:endParaRPr>
          </a:p>
          <a:p>
            <a:r>
              <a:rPr lang="en-US" sz="3600" b="1" dirty="0">
                <a:solidFill>
                  <a:srgbClr val="00B0F0"/>
                </a:solidFill>
                <a:cs typeface="+mj-cs"/>
              </a:rPr>
              <a:t/>
            </a:r>
            <a:br>
              <a:rPr lang="en-US" sz="3600" b="1" dirty="0">
                <a:solidFill>
                  <a:srgbClr val="00B0F0"/>
                </a:solidFill>
                <a:cs typeface="+mj-cs"/>
              </a:rPr>
            </a:br>
            <a:r>
              <a:rPr lang="en-US" sz="3600" b="1" dirty="0">
                <a:solidFill>
                  <a:srgbClr val="00B0F0"/>
                </a:solidFill>
                <a:cs typeface="+mj-cs"/>
              </a:rPr>
              <a:t>    </a:t>
            </a:r>
            <a:endParaRPr lang="th-TH" sz="3600" b="1" dirty="0" smtClean="0">
              <a:solidFill>
                <a:srgbClr val="00B0F0"/>
              </a:solidFill>
              <a:cs typeface="+mj-cs"/>
            </a:endParaRPr>
          </a:p>
          <a:p>
            <a:endParaRPr lang="th-TH" sz="2400" b="1" dirty="0">
              <a:solidFill>
                <a:srgbClr val="00B0F0"/>
              </a:solidFill>
            </a:endParaRPr>
          </a:p>
          <a:p>
            <a:endParaRPr lang="en-US" sz="2400" b="1" dirty="0" smtClean="0">
              <a:solidFill>
                <a:srgbClr val="00B0F0"/>
              </a:solidFill>
            </a:endParaRPr>
          </a:p>
        </p:txBody>
      </p:sp>
      <p:pic>
        <p:nvPicPr>
          <p:cNvPr id="7" name="รูปภาพ 6" descr="3-2005030102470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3174" y="4857760"/>
            <a:ext cx="1785950" cy="171450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4000">
    <p:newsflash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ตัวยึดเนื้อหา 5" descr="61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52875" y="3454400"/>
            <a:ext cx="1238250" cy="1428750"/>
          </a:xfrm>
        </p:spPr>
      </p:pic>
      <p:pic>
        <p:nvPicPr>
          <p:cNvPr id="4" name="Picture 2" descr="http://www.yenta4.com/webboard/upload_images/1234410_575261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9144000" cy="6877345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57158" y="500041"/>
            <a:ext cx="84296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00B0F0"/>
                </a:solidFill>
                <a:cs typeface="+mj-cs"/>
              </a:rPr>
              <a:t>๓.</a:t>
            </a:r>
            <a:r>
              <a:rPr lang="en-US" sz="3200" b="1" dirty="0" smtClean="0">
                <a:solidFill>
                  <a:srgbClr val="00B0F0"/>
                </a:solidFill>
                <a:cs typeface="+mj-cs"/>
              </a:rPr>
              <a:t> "</a:t>
            </a:r>
            <a:r>
              <a:rPr lang="th-TH" sz="3200" b="1" dirty="0" smtClean="0">
                <a:solidFill>
                  <a:srgbClr val="00B0F0"/>
                </a:solidFill>
                <a:cs typeface="+mj-cs"/>
              </a:rPr>
              <a:t>สินค้าจากผู้คนในเมืองภูเขามักเป็นของป่าและผลิตผลจากของป่าทั้งหลาย</a:t>
            </a:r>
            <a:r>
              <a:rPr lang="en-US" sz="3200" b="1" dirty="0" smtClean="0">
                <a:solidFill>
                  <a:srgbClr val="00B0F0"/>
                </a:solidFill>
                <a:cs typeface="+mj-cs"/>
              </a:rPr>
              <a:t>  </a:t>
            </a:r>
            <a:r>
              <a:rPr lang="th-TH" sz="3200" b="1" dirty="0" smtClean="0">
                <a:solidFill>
                  <a:srgbClr val="00B0F0"/>
                </a:solidFill>
                <a:cs typeface="+mj-cs"/>
              </a:rPr>
              <a:t>เช่น</a:t>
            </a:r>
            <a:r>
              <a:rPr lang="en-US" sz="3200" b="1" dirty="0" smtClean="0">
                <a:solidFill>
                  <a:srgbClr val="00B0F0"/>
                </a:solidFill>
                <a:cs typeface="+mj-cs"/>
              </a:rPr>
              <a:t>  </a:t>
            </a:r>
            <a:r>
              <a:rPr lang="th-TH" sz="3200" b="1" dirty="0" smtClean="0">
                <a:solidFill>
                  <a:srgbClr val="00B0F0"/>
                </a:solidFill>
                <a:cs typeface="+mj-cs"/>
              </a:rPr>
              <a:t>สีเสียด</a:t>
            </a:r>
            <a:r>
              <a:rPr lang="en-US" sz="3200" b="1" dirty="0" smtClean="0">
                <a:solidFill>
                  <a:srgbClr val="00B0F0"/>
                </a:solidFill>
                <a:cs typeface="+mj-cs"/>
              </a:rPr>
              <a:t>  </a:t>
            </a:r>
            <a:r>
              <a:rPr lang="th-TH" sz="3200" b="1" dirty="0" smtClean="0">
                <a:solidFill>
                  <a:srgbClr val="00B0F0"/>
                </a:solidFill>
                <a:cs typeface="+mj-cs"/>
              </a:rPr>
              <a:t>ไม้ฝางและหนังสัตว์ที่ส่งลงไปเป็นสินค้าออกสำคัญที่ตลาดกรุงศรีอยุธยา</a:t>
            </a:r>
            <a:r>
              <a:rPr lang="en-US" sz="3200" b="1" dirty="0" smtClean="0">
                <a:solidFill>
                  <a:srgbClr val="00B0F0"/>
                </a:solidFill>
                <a:cs typeface="+mj-cs"/>
              </a:rPr>
              <a:t>  </a:t>
            </a:r>
            <a:r>
              <a:rPr lang="th-TH" sz="3200" b="1" dirty="0" smtClean="0">
                <a:solidFill>
                  <a:srgbClr val="00B0F0"/>
                </a:solidFill>
                <a:cs typeface="+mj-cs"/>
              </a:rPr>
              <a:t>เป็นที่รู้กันในหมู่พ่อค้าชาวกรุงศรีอยุธยาว่าหนังกวางดีและราคาถูกนั้นต้องขึ้นมาหาที่เชียงใหม่</a:t>
            </a:r>
            <a:r>
              <a:rPr lang="en-US" sz="3200" b="1" dirty="0" smtClean="0">
                <a:solidFill>
                  <a:srgbClr val="00B0F0"/>
                </a:solidFill>
                <a:cs typeface="+mj-cs"/>
              </a:rPr>
              <a:t>  </a:t>
            </a:r>
            <a:r>
              <a:rPr lang="th-TH" sz="3200" b="1" dirty="0" smtClean="0">
                <a:solidFill>
                  <a:srgbClr val="00B0F0"/>
                </a:solidFill>
                <a:cs typeface="+mj-cs"/>
              </a:rPr>
              <a:t>ในขณะที่พ่อค้าทางเชียงใหม่รับซื้อหม้อทองเหลืองฝีมือช่างยูนนานที่ส่งขายโดยพวกพ่อค้าชาวจีนฮ่อที่ขายส่งต่อต่อกันมาเป็นทอดๆ</a:t>
            </a:r>
            <a:r>
              <a:rPr lang="en-US" sz="3200" b="1" dirty="0" smtClean="0">
                <a:solidFill>
                  <a:srgbClr val="00B0F0"/>
                </a:solidFill>
                <a:cs typeface="+mj-cs"/>
              </a:rPr>
              <a:t> </a:t>
            </a:r>
            <a:r>
              <a:rPr lang="th-TH" sz="3200" b="1" dirty="0" smtClean="0">
                <a:solidFill>
                  <a:srgbClr val="00B0F0"/>
                </a:solidFill>
                <a:cs typeface="+mj-cs"/>
              </a:rPr>
              <a:t>จากแถบเชียงแสน</a:t>
            </a:r>
            <a:r>
              <a:rPr lang="en-US" sz="3200" b="1" dirty="0" smtClean="0">
                <a:solidFill>
                  <a:srgbClr val="00B0F0"/>
                </a:solidFill>
                <a:cs typeface="+mj-cs"/>
              </a:rPr>
              <a:t>  </a:t>
            </a:r>
            <a:r>
              <a:rPr lang="th-TH" sz="3200" b="1" dirty="0" smtClean="0">
                <a:solidFill>
                  <a:srgbClr val="00B0F0"/>
                </a:solidFill>
                <a:cs typeface="+mj-cs"/>
              </a:rPr>
              <a:t>เชียงรายไปลำพูนไปเชียงใหม่ที่สุดขายของป่าหมด</a:t>
            </a:r>
            <a:r>
              <a:rPr lang="en-US" sz="3200" b="1" dirty="0" smtClean="0">
                <a:solidFill>
                  <a:srgbClr val="00B0F0"/>
                </a:solidFill>
                <a:cs typeface="+mj-cs"/>
              </a:rPr>
              <a:t>  </a:t>
            </a:r>
            <a:r>
              <a:rPr lang="th-TH" sz="3200" b="1" dirty="0" smtClean="0">
                <a:solidFill>
                  <a:srgbClr val="00B0F0"/>
                </a:solidFill>
                <a:cs typeface="+mj-cs"/>
              </a:rPr>
              <a:t>พ่อค้าจากเมืองในภูเขาที่จะซื้อสินค้าพวกเครื่องอุปโภคบริโภค</a:t>
            </a:r>
            <a:r>
              <a:rPr lang="en-US" sz="3200" b="1" dirty="0" smtClean="0">
                <a:solidFill>
                  <a:srgbClr val="00B0F0"/>
                </a:solidFill>
                <a:cs typeface="+mj-cs"/>
              </a:rPr>
              <a:t>  </a:t>
            </a:r>
            <a:r>
              <a:rPr lang="th-TH" sz="3200" b="1" dirty="0" smtClean="0">
                <a:solidFill>
                  <a:srgbClr val="00B0F0"/>
                </a:solidFill>
                <a:cs typeface="+mj-cs"/>
              </a:rPr>
              <a:t>เช่น</a:t>
            </a:r>
            <a:r>
              <a:rPr lang="en-US" sz="3200" b="1" dirty="0" smtClean="0">
                <a:solidFill>
                  <a:srgbClr val="00B0F0"/>
                </a:solidFill>
                <a:cs typeface="+mj-cs"/>
              </a:rPr>
              <a:t>  </a:t>
            </a:r>
            <a:r>
              <a:rPr lang="th-TH" sz="3200" b="1" dirty="0" smtClean="0">
                <a:solidFill>
                  <a:srgbClr val="00B0F0"/>
                </a:solidFill>
                <a:cs typeface="+mj-cs"/>
              </a:rPr>
              <a:t>ข้าวและเกลือ</a:t>
            </a:r>
            <a:r>
              <a:rPr lang="en-US" sz="3200" b="1" dirty="0" smtClean="0">
                <a:solidFill>
                  <a:srgbClr val="00B0F0"/>
                </a:solidFill>
                <a:cs typeface="+mj-cs"/>
              </a:rPr>
              <a:t>  </a:t>
            </a:r>
            <a:r>
              <a:rPr lang="th-TH" sz="3200" b="1" dirty="0" smtClean="0">
                <a:solidFill>
                  <a:srgbClr val="00B0F0"/>
                </a:solidFill>
                <a:cs typeface="+mj-cs"/>
              </a:rPr>
              <a:t>รวมทั้งสินค้าฟุ่มเฟือยอื่นๆ</a:t>
            </a:r>
            <a:r>
              <a:rPr lang="en-US" sz="3200" b="1" dirty="0" smtClean="0">
                <a:solidFill>
                  <a:srgbClr val="00B0F0"/>
                </a:solidFill>
                <a:cs typeface="+mj-cs"/>
              </a:rPr>
              <a:t> </a:t>
            </a:r>
            <a:r>
              <a:rPr lang="th-TH" sz="3200" b="1" dirty="0" smtClean="0">
                <a:solidFill>
                  <a:srgbClr val="00B0F0"/>
                </a:solidFill>
                <a:cs typeface="+mj-cs"/>
              </a:rPr>
              <a:t>อย่างพวกผ้าและกระจกส่องหน้ากลับไป"</a:t>
            </a:r>
            <a:endParaRPr lang="th-TH" sz="3200" dirty="0">
              <a:cs typeface="+mj-cs"/>
            </a:endParaRPr>
          </a:p>
        </p:txBody>
      </p:sp>
      <p:pic>
        <p:nvPicPr>
          <p:cNvPr id="7" name="รูปภาพ 6" descr="6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6" y="5143512"/>
            <a:ext cx="1714512" cy="171448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4000">
    <p:newsflash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ตัวยึดเนื้อหา 5" descr="3_003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14812" y="3811587"/>
            <a:ext cx="714375" cy="714375"/>
          </a:xfrm>
        </p:spPr>
      </p:pic>
      <p:pic>
        <p:nvPicPr>
          <p:cNvPr id="4" name="Picture 2" descr="http://i281.photobucket.com/albums/kk240/japinkykitty/00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4252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28596" y="428605"/>
            <a:ext cx="82868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h-TH" sz="3600" b="1" dirty="0" smtClean="0">
              <a:solidFill>
                <a:srgbClr val="00B0F0"/>
              </a:solidFill>
              <a:cs typeface="+mj-cs"/>
            </a:endParaRPr>
          </a:p>
          <a:p>
            <a:pPr algn="ctr"/>
            <a:r>
              <a:rPr lang="th-TH" sz="3600" b="1" dirty="0" smtClean="0">
                <a:solidFill>
                  <a:srgbClr val="00B0F0"/>
                </a:solidFill>
                <a:cs typeface="+mj-cs"/>
              </a:rPr>
              <a:t>ข้อใดเป็นสารที่สำคัญที่สุดในบทอ่านข้างบนนี้</a:t>
            </a:r>
          </a:p>
          <a:p>
            <a:endParaRPr lang="en-US" sz="3600" b="1" dirty="0" smtClean="0">
              <a:solidFill>
                <a:srgbClr val="00B0F0"/>
              </a:solidFill>
              <a:cs typeface="+mj-cs"/>
            </a:endParaRPr>
          </a:p>
          <a:p>
            <a:r>
              <a:rPr lang="th-TH" sz="3600" b="1" dirty="0" smtClean="0">
                <a:solidFill>
                  <a:srgbClr val="00B0F0"/>
                </a:solidFill>
                <a:cs typeface="+mj-cs"/>
              </a:rPr>
              <a:t>  ก.</a:t>
            </a:r>
            <a:r>
              <a:rPr lang="en-US" sz="3600" b="1" dirty="0" smtClean="0">
                <a:solidFill>
                  <a:srgbClr val="00B0F0"/>
                </a:solidFill>
                <a:cs typeface="+mj-cs"/>
              </a:rPr>
              <a:t> </a:t>
            </a:r>
            <a:r>
              <a:rPr lang="th-TH" sz="3600" b="1" dirty="0" smtClean="0">
                <a:solidFill>
                  <a:srgbClr val="00B0F0"/>
                </a:solidFill>
                <a:cs typeface="+mj-cs"/>
              </a:rPr>
              <a:t>การค้าภายในและนอกเมือง	</a:t>
            </a:r>
          </a:p>
          <a:p>
            <a:r>
              <a:rPr lang="th-TH" sz="3600" b="1" dirty="0" smtClean="0">
                <a:solidFill>
                  <a:srgbClr val="00B0F0"/>
                </a:solidFill>
                <a:cs typeface="+mj-cs"/>
              </a:rPr>
              <a:t>  ข.</a:t>
            </a:r>
            <a:r>
              <a:rPr lang="en-US" sz="3600" b="1" dirty="0" smtClean="0">
                <a:solidFill>
                  <a:srgbClr val="00B0F0"/>
                </a:solidFill>
                <a:cs typeface="+mj-cs"/>
              </a:rPr>
              <a:t> </a:t>
            </a:r>
            <a:r>
              <a:rPr lang="th-TH" sz="3600" b="1" dirty="0" smtClean="0">
                <a:solidFill>
                  <a:srgbClr val="00B0F0"/>
                </a:solidFill>
                <a:cs typeface="+mj-cs"/>
              </a:rPr>
              <a:t>การค้าขายระหว่างบนภูเขากับชาวกรุงศรีอยุธยา</a:t>
            </a:r>
            <a:endParaRPr lang="en-US" sz="3600" b="1" dirty="0" smtClean="0">
              <a:solidFill>
                <a:srgbClr val="00B0F0"/>
              </a:solidFill>
              <a:cs typeface="+mj-cs"/>
            </a:endParaRPr>
          </a:p>
          <a:p>
            <a:r>
              <a:rPr lang="en-US" sz="3600" b="1" dirty="0" smtClean="0">
                <a:solidFill>
                  <a:srgbClr val="00B0F0"/>
                </a:solidFill>
                <a:cs typeface="+mj-cs"/>
              </a:rPr>
              <a:t> </a:t>
            </a:r>
            <a:r>
              <a:rPr lang="th-TH" sz="3600" b="1" dirty="0" smtClean="0">
                <a:solidFill>
                  <a:srgbClr val="00B0F0"/>
                </a:solidFill>
                <a:cs typeface="+mj-cs"/>
              </a:rPr>
              <a:t> ค.</a:t>
            </a:r>
            <a:r>
              <a:rPr lang="en-US" sz="3600" b="1" dirty="0" smtClean="0">
                <a:solidFill>
                  <a:srgbClr val="00B0F0"/>
                </a:solidFill>
                <a:cs typeface="+mj-cs"/>
              </a:rPr>
              <a:t> </a:t>
            </a:r>
            <a:r>
              <a:rPr lang="th-TH" sz="3600" b="1" dirty="0" smtClean="0">
                <a:solidFill>
                  <a:srgbClr val="00B0F0"/>
                </a:solidFill>
                <a:cs typeface="+mj-cs"/>
              </a:rPr>
              <a:t>ผลิตผลของป่าที่คนภูเขานำมาขายเป็นสินค้าออกที่สำคัญ</a:t>
            </a:r>
            <a:endParaRPr lang="en-US" sz="3600" b="1" dirty="0" smtClean="0">
              <a:solidFill>
                <a:srgbClr val="00B0F0"/>
              </a:solidFill>
              <a:cs typeface="+mj-cs"/>
            </a:endParaRPr>
          </a:p>
          <a:p>
            <a:r>
              <a:rPr lang="en-US" sz="3600" b="1" dirty="0" smtClean="0">
                <a:solidFill>
                  <a:srgbClr val="00B0F0"/>
                </a:solidFill>
                <a:cs typeface="+mj-cs"/>
              </a:rPr>
              <a:t> </a:t>
            </a:r>
            <a:r>
              <a:rPr lang="th-TH" sz="3600" b="1" dirty="0" smtClean="0">
                <a:solidFill>
                  <a:srgbClr val="00B0F0"/>
                </a:solidFill>
                <a:cs typeface="+mj-cs"/>
              </a:rPr>
              <a:t> ง.</a:t>
            </a:r>
            <a:r>
              <a:rPr lang="en-US" sz="3600" b="1" dirty="0" smtClean="0">
                <a:solidFill>
                  <a:srgbClr val="00B0F0"/>
                </a:solidFill>
                <a:cs typeface="+mj-cs"/>
              </a:rPr>
              <a:t> </a:t>
            </a:r>
            <a:r>
              <a:rPr lang="th-TH" sz="3600" b="1" dirty="0" smtClean="0">
                <a:solidFill>
                  <a:srgbClr val="00B0F0"/>
                </a:solidFill>
                <a:cs typeface="+mj-cs"/>
              </a:rPr>
              <a:t>ผลิตผลของคนเมืองที่พ่อค้าชาวกรุงศรีอยุธยานำมาขาย</a:t>
            </a:r>
          </a:p>
          <a:p>
            <a:endParaRPr lang="th-TH" sz="2400" b="1" dirty="0" smtClean="0">
              <a:solidFill>
                <a:srgbClr val="00B0F0"/>
              </a:solidFill>
            </a:endParaRPr>
          </a:p>
          <a:p>
            <a:endParaRPr lang="en-US" sz="2400" b="1" dirty="0">
              <a:solidFill>
                <a:srgbClr val="FF00FF"/>
              </a:solidFill>
            </a:endParaRPr>
          </a:p>
        </p:txBody>
      </p:sp>
      <p:pic>
        <p:nvPicPr>
          <p:cNvPr id="7" name="รูปภาพ 6" descr="3_00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4929198"/>
            <a:ext cx="1571636" cy="164306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4000">
    <p:newsflash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ตัวยึดเนื้อหา 5" descr="8_007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95750" y="3597275"/>
            <a:ext cx="952500" cy="1143000"/>
          </a:xfrm>
        </p:spPr>
      </p:pic>
      <p:pic>
        <p:nvPicPr>
          <p:cNvPr id="4" name="Picture 2" descr="http://i142.photobucket.com/albums/r116/pete_amuros/WALL%20PAPER/Dark_Fantasy_Wallpaper_by_yanabana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57158" y="571479"/>
            <a:ext cx="83582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FF00FF"/>
                </a:solidFill>
                <a:cs typeface="+mj-cs"/>
              </a:rPr>
              <a:t>๔</a:t>
            </a:r>
            <a:r>
              <a:rPr lang="th-TH" sz="3200" b="1" dirty="0" smtClean="0">
                <a:solidFill>
                  <a:srgbClr val="FF00FF"/>
                </a:solidFill>
                <a:cs typeface="+mj-cs"/>
              </a:rPr>
              <a:t>)</a:t>
            </a:r>
            <a:r>
              <a:rPr lang="en-US" sz="3200" b="1" dirty="0" smtClean="0">
                <a:solidFill>
                  <a:srgbClr val="FF00FF"/>
                </a:solidFill>
                <a:cs typeface="+mj-cs"/>
              </a:rPr>
              <a:t> "</a:t>
            </a:r>
            <a:r>
              <a:rPr lang="th-TH" sz="3200" b="1" dirty="0" smtClean="0">
                <a:solidFill>
                  <a:srgbClr val="FF00FF"/>
                </a:solidFill>
                <a:cs typeface="+mj-cs"/>
              </a:rPr>
              <a:t>เราคงเคยเห็นธรรมชาติของฟ้าสลวยยามฝนตั้งเค้าเต็มไปด้วยพยับเมฆฝนท้องฟ้าดูหม่อนหมองมืดครึ้ม</a:t>
            </a:r>
            <a:r>
              <a:rPr lang="en-US" sz="3200" b="1" dirty="0" smtClean="0">
                <a:solidFill>
                  <a:srgbClr val="FF00FF"/>
                </a:solidFill>
                <a:cs typeface="+mj-cs"/>
              </a:rPr>
              <a:t>   </a:t>
            </a:r>
            <a:r>
              <a:rPr lang="th-TH" sz="3200" b="1" dirty="0" smtClean="0">
                <a:solidFill>
                  <a:srgbClr val="FF00FF"/>
                </a:solidFill>
                <a:cs typeface="+mj-cs"/>
              </a:rPr>
              <a:t>กลุ่มเมฆฝนสีดำอ่อนและสีเทาบางและเทาหนาพัดผ่านโปรยปลิวเคลื่อนไปบนท้องฟ้า</a:t>
            </a:r>
            <a:r>
              <a:rPr lang="en-US" sz="3200" b="1" dirty="0" smtClean="0">
                <a:solidFill>
                  <a:srgbClr val="FF00FF"/>
                </a:solidFill>
                <a:cs typeface="+mj-cs"/>
              </a:rPr>
              <a:t>  </a:t>
            </a:r>
            <a:r>
              <a:rPr lang="th-TH" sz="3200" b="1" dirty="0" smtClean="0">
                <a:solidFill>
                  <a:srgbClr val="FF00FF"/>
                </a:solidFill>
                <a:cs typeface="+mj-cs"/>
              </a:rPr>
              <a:t>บางคราวก็มองเห็นว่าสวยงามในทัศนะหนึ่ง</a:t>
            </a:r>
            <a:r>
              <a:rPr lang="en-US" sz="3200" b="1" dirty="0" smtClean="0">
                <a:solidFill>
                  <a:srgbClr val="FF00FF"/>
                </a:solidFill>
                <a:cs typeface="+mj-cs"/>
              </a:rPr>
              <a:t>   </a:t>
            </a:r>
            <a:r>
              <a:rPr lang="th-TH" sz="3200" b="1" dirty="0" smtClean="0">
                <a:solidFill>
                  <a:srgbClr val="FF00FF"/>
                </a:solidFill>
                <a:cs typeface="+mj-cs"/>
              </a:rPr>
              <a:t>บางคราวก็มีฝนตกลงมาอย่างมากมาย</a:t>
            </a:r>
            <a:r>
              <a:rPr lang="en-US" sz="3200" b="1" dirty="0" smtClean="0">
                <a:solidFill>
                  <a:srgbClr val="FF00FF"/>
                </a:solidFill>
                <a:cs typeface="+mj-cs"/>
              </a:rPr>
              <a:t>   </a:t>
            </a:r>
            <a:r>
              <a:rPr lang="th-TH" sz="3200" b="1" dirty="0" smtClean="0">
                <a:solidFill>
                  <a:srgbClr val="FF00FF"/>
                </a:solidFill>
                <a:cs typeface="+mj-cs"/>
              </a:rPr>
              <a:t>เมื่อฝนตกแล้ว</a:t>
            </a:r>
            <a:r>
              <a:rPr lang="en-US" sz="3200" b="1" dirty="0" smtClean="0">
                <a:solidFill>
                  <a:srgbClr val="FF00FF"/>
                </a:solidFill>
                <a:cs typeface="+mj-cs"/>
              </a:rPr>
              <a:t>  </a:t>
            </a:r>
            <a:r>
              <a:rPr lang="th-TH" sz="3200" b="1" dirty="0" smtClean="0">
                <a:solidFill>
                  <a:srgbClr val="FF00FF"/>
                </a:solidFill>
                <a:cs typeface="+mj-cs"/>
              </a:rPr>
              <a:t>ท้องฟ้ากลับแจ่มใสและมีรุ้งกินน้ำเกิดขึ้นเป็นรังสี</a:t>
            </a:r>
            <a:r>
              <a:rPr lang="en-US" sz="3200" b="1" dirty="0" smtClean="0">
                <a:solidFill>
                  <a:srgbClr val="FF00FF"/>
                </a:solidFill>
                <a:cs typeface="+mj-cs"/>
              </a:rPr>
              <a:t>  </a:t>
            </a:r>
            <a:r>
              <a:rPr lang="th-TH" sz="3200" b="1" dirty="0" smtClean="0">
                <a:solidFill>
                  <a:srgbClr val="FF00FF"/>
                </a:solidFill>
                <a:cs typeface="+mj-cs"/>
              </a:rPr>
              <a:t>๗</a:t>
            </a:r>
            <a:r>
              <a:rPr lang="en-US" sz="3200" b="1" dirty="0" smtClean="0">
                <a:solidFill>
                  <a:srgbClr val="FF00FF"/>
                </a:solidFill>
                <a:cs typeface="+mj-cs"/>
              </a:rPr>
              <a:t>  </a:t>
            </a:r>
            <a:r>
              <a:rPr lang="th-TH" sz="3200" b="1" dirty="0" smtClean="0">
                <a:solidFill>
                  <a:srgbClr val="FF00FF"/>
                </a:solidFill>
                <a:cs typeface="+mj-cs"/>
              </a:rPr>
              <a:t>สีสวยงาม</a:t>
            </a:r>
            <a:r>
              <a:rPr lang="en-US" sz="3200" b="1" dirty="0" smtClean="0">
                <a:solidFill>
                  <a:srgbClr val="FF00FF"/>
                </a:solidFill>
                <a:cs typeface="+mj-cs"/>
              </a:rPr>
              <a:t>  </a:t>
            </a:r>
            <a:r>
              <a:rPr lang="th-TH" sz="3200" b="1" dirty="0" smtClean="0">
                <a:solidFill>
                  <a:srgbClr val="FF00FF"/>
                </a:solidFill>
                <a:cs typeface="+mj-cs"/>
              </a:rPr>
              <a:t>โค้งตัดขอบฟ้าในทางตรงข้ามกับทิศที่ดวงอาทิตย์กำลังฉายแสงอยู่"</a:t>
            </a:r>
            <a:r>
              <a:rPr lang="en-US" sz="3200" b="1" dirty="0" smtClean="0">
                <a:solidFill>
                  <a:srgbClr val="FF00FF"/>
                </a:solidFill>
                <a:cs typeface="+mj-cs"/>
              </a:rPr>
              <a:t/>
            </a:r>
            <a:br>
              <a:rPr lang="en-US" sz="3200" b="1" dirty="0" smtClean="0">
                <a:solidFill>
                  <a:srgbClr val="FF00FF"/>
                </a:solidFill>
                <a:cs typeface="+mj-cs"/>
              </a:rPr>
            </a:br>
            <a:r>
              <a:rPr lang="en-US" sz="3200" b="1" dirty="0" smtClean="0">
                <a:solidFill>
                  <a:srgbClr val="FF00FF"/>
                </a:solidFill>
                <a:cs typeface="+mj-cs"/>
              </a:rPr>
              <a:t>    </a:t>
            </a:r>
            <a:r>
              <a:rPr lang="th-TH" sz="3200" b="1" dirty="0" smtClean="0">
                <a:solidFill>
                  <a:srgbClr val="0000FF"/>
                </a:solidFill>
                <a:cs typeface="+mj-cs"/>
              </a:rPr>
              <a:t>ข้อใดเป็นสารที่สำคัญที่สุดในบทอ่านข้างบนนี้</a:t>
            </a:r>
            <a:endParaRPr lang="en-US" sz="3200" b="1" dirty="0" smtClean="0">
              <a:solidFill>
                <a:srgbClr val="0000FF"/>
              </a:solidFill>
              <a:cs typeface="+mj-cs"/>
            </a:endParaRPr>
          </a:p>
          <a:p>
            <a:r>
              <a:rPr lang="th-TH" sz="3200" b="1" dirty="0" smtClean="0">
                <a:solidFill>
                  <a:srgbClr val="0000FF"/>
                </a:solidFill>
                <a:cs typeface="+mj-cs"/>
              </a:rPr>
              <a:t>ก.</a:t>
            </a:r>
            <a:r>
              <a:rPr lang="en-US" sz="3200" b="1" dirty="0" smtClean="0">
                <a:solidFill>
                  <a:srgbClr val="0000FF"/>
                </a:solidFill>
                <a:cs typeface="+mj-cs"/>
              </a:rPr>
              <a:t> </a:t>
            </a:r>
            <a:r>
              <a:rPr lang="th-TH" sz="3200" b="1" dirty="0" smtClean="0">
                <a:solidFill>
                  <a:srgbClr val="0000FF"/>
                </a:solidFill>
                <a:cs typeface="+mj-cs"/>
              </a:rPr>
              <a:t>สิ่งที่เห็นได้ตามธรรมชาติ		ข.</a:t>
            </a:r>
            <a:r>
              <a:rPr lang="en-US" sz="3200" b="1" dirty="0" smtClean="0">
                <a:solidFill>
                  <a:srgbClr val="0000FF"/>
                </a:solidFill>
                <a:cs typeface="+mj-cs"/>
              </a:rPr>
              <a:t> </a:t>
            </a:r>
            <a:r>
              <a:rPr lang="th-TH" sz="3200" b="1" dirty="0" smtClean="0">
                <a:solidFill>
                  <a:srgbClr val="0000FF"/>
                </a:solidFill>
                <a:cs typeface="+mj-cs"/>
              </a:rPr>
              <a:t>กลุ่มเมฆฝนบนท้องฟ้า</a:t>
            </a:r>
            <a:endParaRPr lang="en-US" sz="3200" b="1" dirty="0" smtClean="0">
              <a:solidFill>
                <a:srgbClr val="0000FF"/>
              </a:solidFill>
              <a:cs typeface="+mj-cs"/>
            </a:endParaRPr>
          </a:p>
          <a:p>
            <a:r>
              <a:rPr lang="th-TH" sz="3200" b="1" dirty="0" smtClean="0">
                <a:solidFill>
                  <a:srgbClr val="0000FF"/>
                </a:solidFill>
                <a:cs typeface="+mj-cs"/>
              </a:rPr>
              <a:t>ค.</a:t>
            </a:r>
            <a:r>
              <a:rPr lang="en-US" sz="3200" b="1" dirty="0" smtClean="0">
                <a:solidFill>
                  <a:srgbClr val="0000FF"/>
                </a:solidFill>
                <a:cs typeface="+mj-cs"/>
              </a:rPr>
              <a:t> </a:t>
            </a:r>
            <a:r>
              <a:rPr lang="th-TH" sz="3200" b="1" dirty="0" smtClean="0">
                <a:solidFill>
                  <a:srgbClr val="0000FF"/>
                </a:solidFill>
                <a:cs typeface="+mj-cs"/>
              </a:rPr>
              <a:t>ท้องฟ้าย่อมแจ่มใสหลังเมฆฝน	ง.</a:t>
            </a:r>
            <a:r>
              <a:rPr lang="en-US" sz="3200" b="1" dirty="0" smtClean="0">
                <a:solidFill>
                  <a:srgbClr val="0000FF"/>
                </a:solidFill>
                <a:cs typeface="+mj-cs"/>
              </a:rPr>
              <a:t> </a:t>
            </a:r>
            <a:r>
              <a:rPr lang="th-TH" sz="3200" b="1" dirty="0" smtClean="0">
                <a:solidFill>
                  <a:srgbClr val="0000FF"/>
                </a:solidFill>
                <a:cs typeface="+mj-cs"/>
              </a:rPr>
              <a:t>ปรากฏการณ์ของรุ้งกินน้ำ</a:t>
            </a:r>
            <a:endParaRPr lang="en-US" sz="3200" b="1" dirty="0">
              <a:solidFill>
                <a:srgbClr val="0000FF"/>
              </a:solidFill>
              <a:cs typeface="+mj-cs"/>
            </a:endParaRPr>
          </a:p>
        </p:txBody>
      </p:sp>
      <p:pic>
        <p:nvPicPr>
          <p:cNvPr id="7" name="รูปภาพ 6" descr="8_00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678" y="5286372"/>
            <a:ext cx="1357322" cy="1571628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4000">
    <p:newsflash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http://i281.photobucket.com/albums/kk240/japinkykitty/06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9144000" cy="6877345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71472" y="714356"/>
            <a:ext cx="785818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๕)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Times New Roman" pitchFamily="18" charset="0"/>
                <a:cs typeface="+mj-cs"/>
              </a:rPr>
              <a:t>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"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การแข่งขันเรือยาวเท่าที่ทราบปรากฏว่ามีมาแต่ครั้งโบราณกาลแล้ว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Times New Roman" pitchFamily="18" charset="0"/>
                <a:cs typeface="+mj-cs"/>
              </a:rPr>
              <a:t>  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และเป็นประเพณีพื้นบ้านอย่างหนึ่งในการดำเนินชีวิตของคนไทยที่อยู่ใกล้ชิดกับแม่น้ำลำคลองมาตลอด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Times New Roman" pitchFamily="18" charset="0"/>
                <a:cs typeface="+mj-cs"/>
              </a:rPr>
              <a:t>   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โดยเริ่มมีมาตั้งแต่ในสมัยแผ่นดินสมเด็จพระเอกาทศรถแห่งกรุงศรีอยุธยา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Times New Roman" pitchFamily="18" charset="0"/>
                <a:cs typeface="+mj-cs"/>
              </a:rPr>
              <a:t>   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แล้วสืบทอดต่อมาในสมัยกรุงรัตนโกสินทร์จนถึงยุคปัจจุบัน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Times New Roman" pitchFamily="18" charset="0"/>
                <a:cs typeface="+mj-cs"/>
              </a:rPr>
              <a:t>  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ที่มักจะจัดให้มีการแข่งขันกันเพื่อความสนุกสนานสามัคคีในหน้าเทศกาลออกพรรษาหรือฤดูน้ำหลากและในงานบุญกุศลต่างๆ เช่น งานทอดกฐิน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Times New Roman" pitchFamily="18" charset="0"/>
                <a:cs typeface="+mj-cs"/>
              </a:rPr>
              <a:t>  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ngsana New" pitchFamily="18" charset="-34"/>
                <a:ea typeface="Times New Roman" pitchFamily="18" charset="0"/>
                <a:cs typeface="+mj-cs"/>
              </a:rPr>
              <a:t>เป็นต้น"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+mj-cs"/>
            </a:endParaRPr>
          </a:p>
        </p:txBody>
      </p:sp>
      <p:pic>
        <p:nvPicPr>
          <p:cNvPr id="5" name="รูปภาพ 4" descr="3-2005022714174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1434" y="4929198"/>
            <a:ext cx="1452566" cy="171450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4000">
    <p:newsflash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" name="ตัวยึดเนื้อหา 8" descr="1177221903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95750" y="3597275"/>
            <a:ext cx="952500" cy="1143000"/>
          </a:xfrm>
        </p:spPr>
      </p:pic>
      <p:pic>
        <p:nvPicPr>
          <p:cNvPr id="4" name="Picture 2" descr="http://i240.photobucket.com/albums/ff40/tina88888888/XUE/454db7da020015rj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286000" y="2951947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b="1" dirty="0" smtClean="0">
              <a:solidFill>
                <a:srgbClr val="00FF00"/>
              </a:solidFill>
            </a:endParaRPr>
          </a:p>
          <a:p>
            <a:pPr algn="ctr"/>
            <a:endParaRPr lang="en-US" b="1" dirty="0" smtClean="0">
              <a:solidFill>
                <a:srgbClr val="00FF00"/>
              </a:solidFill>
            </a:endParaRPr>
          </a:p>
          <a:p>
            <a:pPr algn="ctr"/>
            <a:endParaRPr lang="en-US" b="1" dirty="0" smtClean="0">
              <a:solidFill>
                <a:srgbClr val="00FF00"/>
              </a:solidFill>
            </a:endParaRPr>
          </a:p>
          <a:p>
            <a:pPr algn="ctr"/>
            <a:endParaRPr lang="en-US" b="1" dirty="0" smtClean="0">
              <a:solidFill>
                <a:srgbClr val="00FF00"/>
              </a:solidFill>
            </a:endParaRPr>
          </a:p>
          <a:p>
            <a:pPr algn="ctr"/>
            <a:endParaRPr lang="en-US" b="1" dirty="0" smtClean="0">
              <a:solidFill>
                <a:srgbClr val="00FF00"/>
              </a:solidFill>
            </a:endParaRPr>
          </a:p>
          <a:p>
            <a:pPr algn="ctr"/>
            <a:endParaRPr lang="en-US" b="1" dirty="0" smtClean="0">
              <a:solidFill>
                <a:srgbClr val="00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910" y="1071546"/>
            <a:ext cx="7858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600" b="1" dirty="0" smtClean="0">
                <a:solidFill>
                  <a:srgbClr val="CC00CC"/>
                </a:solidFill>
                <a:latin typeface="Angsana New" pitchFamily="18" charset="-34"/>
                <a:ea typeface="Times New Roman" pitchFamily="18" charset="0"/>
              </a:rPr>
              <a:t>ก.</a:t>
            </a:r>
            <a:r>
              <a:rPr lang="en-US" sz="3600" b="1" dirty="0" smtClean="0">
                <a:solidFill>
                  <a:srgbClr val="CC00CC"/>
                </a:solidFill>
                <a:ea typeface="Times New Roman" pitchFamily="18" charset="0"/>
              </a:rPr>
              <a:t> </a:t>
            </a:r>
            <a:r>
              <a:rPr lang="th-TH" sz="3600" b="1" dirty="0" smtClean="0">
                <a:solidFill>
                  <a:srgbClr val="CC00CC"/>
                </a:solidFill>
                <a:latin typeface="Angsana New" pitchFamily="18" charset="-34"/>
                <a:ea typeface="Times New Roman" pitchFamily="18" charset="0"/>
              </a:rPr>
              <a:t>การแข่งเรือในสมัยกรุงศรีอยุธยาเป็นราชธานี	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600" b="1" dirty="0" smtClean="0">
                <a:solidFill>
                  <a:srgbClr val="CC00CC"/>
                </a:solidFill>
                <a:latin typeface="Angsana New" pitchFamily="18" charset="-34"/>
                <a:ea typeface="Times New Roman" pitchFamily="18" charset="0"/>
              </a:rPr>
              <a:t>ข.</a:t>
            </a:r>
            <a:r>
              <a:rPr lang="en-US" sz="3600" b="1" dirty="0" smtClean="0">
                <a:solidFill>
                  <a:srgbClr val="CC00CC"/>
                </a:solidFill>
                <a:ea typeface="Times New Roman" pitchFamily="18" charset="0"/>
              </a:rPr>
              <a:t> </a:t>
            </a:r>
            <a:r>
              <a:rPr lang="th-TH" sz="3600" b="1" dirty="0" smtClean="0">
                <a:solidFill>
                  <a:srgbClr val="CC00CC"/>
                </a:solidFill>
                <a:latin typeface="Angsana New" pitchFamily="18" charset="-34"/>
                <a:ea typeface="Times New Roman" pitchFamily="18" charset="0"/>
              </a:rPr>
              <a:t>การแข่งเรือในเทศกาลออกพรรษาหรือฤดูน้ำหลาก</a:t>
            </a:r>
            <a:endParaRPr lang="en-US" sz="3600" b="1" dirty="0" smtClean="0">
              <a:solidFill>
                <a:srgbClr val="CC00CC"/>
              </a:solidFill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600" b="1" dirty="0" smtClean="0">
                <a:solidFill>
                  <a:srgbClr val="CC00CC"/>
                </a:solidFill>
                <a:latin typeface="Angsana New" pitchFamily="18" charset="-34"/>
                <a:ea typeface="Times New Roman" pitchFamily="18" charset="0"/>
              </a:rPr>
              <a:t>ค.</a:t>
            </a:r>
            <a:r>
              <a:rPr lang="en-US" sz="3600" b="1" dirty="0" smtClean="0">
                <a:solidFill>
                  <a:srgbClr val="CC00CC"/>
                </a:solidFill>
                <a:ea typeface="Times New Roman" pitchFamily="18" charset="0"/>
              </a:rPr>
              <a:t> </a:t>
            </a:r>
            <a:r>
              <a:rPr lang="th-TH" sz="3600" b="1" dirty="0" smtClean="0">
                <a:solidFill>
                  <a:srgbClr val="CC00CC"/>
                </a:solidFill>
                <a:latin typeface="Angsana New" pitchFamily="18" charset="-34"/>
                <a:ea typeface="Times New Roman" pitchFamily="18" charset="0"/>
              </a:rPr>
              <a:t>วิถีชีวิตของคนไทยที่อยู่ใกล้ชิดกับแม่น้ำลำคลอง  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600" b="1" dirty="0" smtClean="0">
                <a:solidFill>
                  <a:srgbClr val="CC00CC"/>
                </a:solidFill>
                <a:latin typeface="Angsana New" pitchFamily="18" charset="-34"/>
                <a:ea typeface="Times New Roman" pitchFamily="18" charset="0"/>
              </a:rPr>
              <a:t>ง.</a:t>
            </a:r>
            <a:r>
              <a:rPr lang="en-US" sz="3600" b="1" dirty="0" smtClean="0">
                <a:solidFill>
                  <a:srgbClr val="CC00CC"/>
                </a:solidFill>
                <a:ea typeface="Times New Roman" pitchFamily="18" charset="0"/>
              </a:rPr>
              <a:t> </a:t>
            </a:r>
            <a:r>
              <a:rPr lang="th-TH" sz="3600" b="1" dirty="0" smtClean="0">
                <a:solidFill>
                  <a:srgbClr val="CC00CC"/>
                </a:solidFill>
                <a:latin typeface="Angsana New" pitchFamily="18" charset="-34"/>
                <a:ea typeface="Times New Roman" pitchFamily="18" charset="0"/>
              </a:rPr>
              <a:t>ประเพณีการแข่งเรือที่สืบทอดมาแต่บรรพบุรุษ</a:t>
            </a:r>
            <a:endParaRPr lang="th-TH" sz="3600" b="1" dirty="0" smtClean="0">
              <a:solidFill>
                <a:srgbClr val="CC00CC"/>
              </a:solidFill>
              <a:latin typeface="Arial" pitchFamily="34" charset="0"/>
            </a:endParaRPr>
          </a:p>
        </p:txBody>
      </p:sp>
      <p:pic>
        <p:nvPicPr>
          <p:cNvPr id="10" name="รูปภาพ 9" descr="117722190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4929198"/>
            <a:ext cx="1571636" cy="171450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4000">
    <p:newsflash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" name="ตัวยึดเนื้อหา 7" descr="A4700647-6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52875" y="3454400"/>
            <a:ext cx="1238250" cy="1428750"/>
          </a:xfrm>
        </p:spPr>
      </p:pic>
      <p:pic>
        <p:nvPicPr>
          <p:cNvPr id="4" name="Picture 2" descr="http://fwmail.teenee.com/strange/img5/m9868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214546" y="428604"/>
            <a:ext cx="4572000" cy="59400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8000" b="1" u="sng" cap="all" dirty="0" smtClean="0">
                <a:ln/>
                <a:solidFill>
                  <a:srgbClr val="00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เฉลย </a:t>
            </a:r>
            <a:r>
              <a:rPr lang="en-US" sz="6000" b="1" cap="all" dirty="0" smtClean="0">
                <a:ln/>
                <a:solidFill>
                  <a:srgbClr val="00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</a:t>
            </a:r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th-TH" sz="6000" b="1" cap="all" dirty="0" smtClean="0">
              <a:ln/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th-TH" sz="60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1. </a:t>
            </a:r>
            <a:r>
              <a:rPr lang="th-TH" sz="60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ข  </a:t>
            </a:r>
            <a:endParaRPr lang="en-US" sz="6000" b="1" cap="all" dirty="0" smtClean="0">
              <a:ln/>
              <a:solidFill>
                <a:schemeClr val="accent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2.</a:t>
            </a:r>
            <a:r>
              <a:rPr lang="th-TH" sz="60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ง</a:t>
            </a:r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 </a:t>
            </a:r>
          </a:p>
          <a:p>
            <a:pPr algn="ctr"/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3. </a:t>
            </a:r>
            <a:r>
              <a:rPr lang="th-TH" sz="60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ค </a:t>
            </a:r>
            <a:endParaRPr lang="en-US" sz="6000" b="1" cap="all" dirty="0" smtClean="0">
              <a:ln/>
              <a:solidFill>
                <a:schemeClr val="accent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4. </a:t>
            </a:r>
            <a:r>
              <a:rPr lang="th-TH" sz="60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ค</a:t>
            </a:r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 </a:t>
            </a:r>
          </a:p>
          <a:p>
            <a:pPr algn="ctr"/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5.</a:t>
            </a:r>
            <a:r>
              <a:rPr lang="th-TH" sz="60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ง</a:t>
            </a:r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</a:t>
            </a:r>
            <a:endParaRPr lang="th-TH" sz="6000" b="1" cap="all" dirty="0">
              <a:ln/>
              <a:solidFill>
                <a:schemeClr val="accent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" name="รูปภาพ 8" descr="A4700647-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4286256"/>
            <a:ext cx="2238382" cy="2143130"/>
          </a:xfrm>
          <a:prstGeom prst="rect">
            <a:avLst/>
          </a:prstGeom>
        </p:spPr>
      </p:pic>
    </p:spTree>
  </p:cSld>
  <p:clrMapOvr>
    <a:masterClrMapping/>
  </p:clrMapOvr>
  <p:transition advTm="4000">
    <p:newsflash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" name="ตัวยึดเนื้อหา 6" descr="28315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95750" y="3597275"/>
            <a:ext cx="952500" cy="1143000"/>
          </a:xfrm>
        </p:spPr>
      </p:pic>
      <p:pic>
        <p:nvPicPr>
          <p:cNvPr id="4" name="Picture 2" descr="http://www.bloggang.com/data/praewkwun/picture/1195755606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0"/>
            <a:ext cx="9199615" cy="68580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28596" y="0"/>
            <a:ext cx="8286808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</a:tabLst>
            </a:pPr>
            <a:r>
              <a:rPr lang="th-TH" sz="4800" b="1" u="sng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ordia New" pitchFamily="34" charset="-34"/>
              </a:rPr>
              <a:t>ผู้จัดทำ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</a:tabLst>
            </a:pPr>
            <a:endParaRPr kumimoji="0" lang="th-TH" sz="900" b="1" i="0" u="sng" strike="noStrike" cap="none" normalizeH="0" baseline="0" dirty="0" smtClean="0">
              <a:ln>
                <a:noFill/>
              </a:ln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ordia New" pitchFamily="34" charset="-34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</a:tabLst>
            </a:pPr>
            <a:endParaRPr kumimoji="0" lang="th-TH" sz="900" b="1" i="0" u="sng" strike="noStrike" cap="none" normalizeH="0" baseline="0" dirty="0" smtClean="0">
              <a:ln>
                <a:noFill/>
              </a:ln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ordia New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</a:tabLst>
            </a:pPr>
            <a:r>
              <a:rPr kumimoji="0" lang="th-TH" sz="4800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Calibri" pitchFamily="34" charset="0"/>
                <a:ea typeface="Calibri" pitchFamily="34" charset="0"/>
                <a:cs typeface="Cordia New" pitchFamily="34" charset="-34"/>
              </a:rPr>
              <a:t>                   นางผาณิต</a:t>
            </a:r>
            <a:r>
              <a:rPr kumimoji="0" lang="th-TH" sz="4800" i="0" u="none" strike="noStrike" cap="none" normalizeH="0" dirty="0" smtClean="0">
                <a:ln>
                  <a:noFill/>
                </a:ln>
                <a:solidFill>
                  <a:srgbClr val="D60093"/>
                </a:solidFill>
                <a:effectLst/>
                <a:latin typeface="Calibri" pitchFamily="34" charset="0"/>
                <a:ea typeface="Calibri" pitchFamily="34" charset="0"/>
                <a:cs typeface="Cordia New" pitchFamily="34" charset="-34"/>
              </a:rPr>
              <a:t>      ขนัน</a:t>
            </a:r>
            <a:r>
              <a:rPr kumimoji="0" lang="th-TH" sz="4800" i="0" u="none" strike="noStrike" cap="none" normalizeH="0" dirty="0" smtClean="0">
                <a:ln>
                  <a:noFill/>
                </a:ln>
                <a:solidFill>
                  <a:srgbClr val="D60093"/>
                </a:solidFill>
                <a:effectLst/>
                <a:latin typeface="Calibri" pitchFamily="34" charset="0"/>
                <a:ea typeface="Calibri" pitchFamily="34" charset="0"/>
                <a:cs typeface="Cordia New" pitchFamily="34" charset="-34"/>
              </a:rPr>
              <a:t>ไพร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</a:tabLst>
            </a:pPr>
            <a:r>
              <a:rPr lang="th-TH" sz="4800" baseline="0" dirty="0" smtClean="0">
                <a:solidFill>
                  <a:srgbClr val="D60093"/>
                </a:solidFill>
                <a:latin typeface="Calibri" pitchFamily="34" charset="0"/>
                <a:cs typeface="Cordia New" pitchFamily="34" charset="-34"/>
              </a:rPr>
              <a:t> </a:t>
            </a:r>
            <a:r>
              <a:rPr lang="th-TH" sz="4800" baseline="0" dirty="0" smtClean="0">
                <a:solidFill>
                  <a:srgbClr val="D60093"/>
                </a:solidFill>
                <a:latin typeface="Calibri" pitchFamily="34" charset="0"/>
                <a:cs typeface="Cordia New" pitchFamily="34" charset="-34"/>
              </a:rPr>
              <a:t>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</a:tabLst>
            </a:pPr>
            <a:r>
              <a:rPr lang="th-TH" sz="4800" smtClean="0">
                <a:solidFill>
                  <a:srgbClr val="D60093"/>
                </a:solidFill>
                <a:latin typeface="Calibri" pitchFamily="34" charset="0"/>
                <a:cs typeface="Cordia New" pitchFamily="34" charset="-34"/>
              </a:rPr>
              <a:t> </a:t>
            </a:r>
            <a:r>
              <a:rPr lang="th-TH" sz="4800" smtClean="0">
                <a:solidFill>
                  <a:srgbClr val="D60093"/>
                </a:solidFill>
                <a:latin typeface="Calibri" pitchFamily="34" charset="0"/>
                <a:cs typeface="Cordia New" pitchFamily="34" charset="-34"/>
              </a:rPr>
              <a:t>                        </a:t>
            </a:r>
            <a:r>
              <a:rPr lang="th-TH" sz="4800" baseline="0" smtClean="0">
                <a:solidFill>
                  <a:srgbClr val="D60093"/>
                </a:solidFill>
                <a:latin typeface="Calibri" pitchFamily="34" charset="0"/>
                <a:cs typeface="Cordia New" pitchFamily="34" charset="-34"/>
              </a:rPr>
              <a:t>โรงเรียนปทุมวิไล</a:t>
            </a:r>
            <a:endParaRPr kumimoji="0" lang="en-US" sz="4800" i="0" u="none" strike="noStrike" cap="none" normalizeH="0" baseline="0" dirty="0" smtClean="0">
              <a:ln>
                <a:noFill/>
              </a:ln>
              <a:solidFill>
                <a:srgbClr val="D60093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</a:tabLst>
            </a:pPr>
            <a:endParaRPr kumimoji="0" lang="th-TH" sz="4800" b="0" i="0" u="none" strike="noStrike" cap="none" normalizeH="0" baseline="0" dirty="0" smtClean="0">
              <a:ln>
                <a:noFill/>
              </a:ln>
              <a:solidFill>
                <a:srgbClr val="CC99FF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6" name="Picture 8" descr="http://image.dek-d.com/21/2053512/10124546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5429264"/>
            <a:ext cx="7143800" cy="357190"/>
          </a:xfrm>
          <a:prstGeom prst="rect">
            <a:avLst/>
          </a:prstGeom>
          <a:noFill/>
        </p:spPr>
      </p:pic>
      <p:pic>
        <p:nvPicPr>
          <p:cNvPr id="8" name="รูปภาพ 7" descr="2831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1643050"/>
            <a:ext cx="1833572" cy="19288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158" y="5929330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u="sng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hlinkClick r:id="rId8" action="ppaction://hlinkpres?slideindex=1&amp;slidetitle=ภาพนิ่ง 1"/>
              </a:rPr>
              <a:t>กลับหน้าหลัก</a:t>
            </a:r>
            <a:endParaRPr lang="th-TH" sz="3600" b="1" u="sng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advTm="4000">
    <p:newsflash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http://i281.photobucket.com/albums/kk240/japinkykitty/14-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9144000" cy="6925825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642910" y="500042"/>
            <a:ext cx="800105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หลักเกณฑ์การย่อความ</a:t>
            </a:r>
            <a:endParaRPr lang="en-US" sz="4800" b="1" u="sng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>
                <a:solidFill>
                  <a:srgbClr val="FF0000"/>
                </a:solidFill>
                <a:cs typeface="+mj-cs"/>
              </a:rPr>
              <a:t>1. </a:t>
            </a:r>
            <a:r>
              <a:rPr lang="th-TH" sz="3200" b="1" dirty="0" smtClean="0">
                <a:solidFill>
                  <a:srgbClr val="FF0000"/>
                </a:solidFill>
                <a:cs typeface="+mj-cs"/>
              </a:rPr>
              <a:t>อ่านข้อความที่จะย่อโดยละเอียด</a:t>
            </a:r>
            <a:endParaRPr lang="en-US" sz="3200" b="1" dirty="0" smtClean="0">
              <a:solidFill>
                <a:srgbClr val="FF0000"/>
              </a:solidFill>
              <a:cs typeface="+mj-cs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cs typeface="+mj-cs"/>
              </a:rPr>
              <a:t>2. </a:t>
            </a:r>
            <a:r>
              <a:rPr lang="th-TH" sz="3200" b="1" dirty="0" smtClean="0">
                <a:solidFill>
                  <a:srgbClr val="FF0000"/>
                </a:solidFill>
                <a:cs typeface="+mj-cs"/>
              </a:rPr>
              <a:t>แยกข้อความเป็นตอนๆ พยายามอ่านให้เข้าใจ แล้วจับใจความสำคัญของแต่ละตอน</a:t>
            </a:r>
            <a:endParaRPr lang="en-US" sz="3200" b="1" dirty="0" smtClean="0">
              <a:solidFill>
                <a:srgbClr val="FF0000"/>
              </a:solidFill>
              <a:cs typeface="+mj-cs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cs typeface="+mj-cs"/>
              </a:rPr>
              <a:t>3. </a:t>
            </a:r>
            <a:r>
              <a:rPr lang="th-TH" sz="3200" b="1" dirty="0" smtClean="0">
                <a:solidFill>
                  <a:srgbClr val="FF0000"/>
                </a:solidFill>
                <a:cs typeface="+mj-cs"/>
              </a:rPr>
              <a:t>นำใจความสำคัญของแต่ละตอนมาเรียบเรียงใหม่ให้เป็นสำนวนของผู้ย่อเอง</a:t>
            </a:r>
            <a:endParaRPr lang="en-US" sz="3200" b="1" dirty="0" smtClean="0">
              <a:solidFill>
                <a:srgbClr val="FF0000"/>
              </a:solidFill>
              <a:cs typeface="+mj-cs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cs typeface="+mj-cs"/>
              </a:rPr>
              <a:t>4. </a:t>
            </a:r>
            <a:r>
              <a:rPr lang="th-TH" sz="3200" b="1" dirty="0" smtClean="0">
                <a:solidFill>
                  <a:srgbClr val="FF0000"/>
                </a:solidFill>
                <a:cs typeface="+mj-cs"/>
              </a:rPr>
              <a:t>เปลี่ยนสรรพนามจากบุรุษที่ </a:t>
            </a:r>
            <a:r>
              <a:rPr lang="en-US" sz="3200" b="1" dirty="0" smtClean="0">
                <a:solidFill>
                  <a:srgbClr val="FF0000"/>
                </a:solidFill>
                <a:cs typeface="+mj-cs"/>
              </a:rPr>
              <a:t>1,2 </a:t>
            </a:r>
            <a:r>
              <a:rPr lang="th-TH" sz="3200" b="1" dirty="0" smtClean="0">
                <a:solidFill>
                  <a:srgbClr val="FF0000"/>
                </a:solidFill>
                <a:cs typeface="+mj-cs"/>
              </a:rPr>
              <a:t>เป็นบุรุษที่ </a:t>
            </a:r>
            <a:r>
              <a:rPr lang="en-US" sz="3200" b="1" dirty="0" smtClean="0">
                <a:solidFill>
                  <a:srgbClr val="FF0000"/>
                </a:solidFill>
                <a:cs typeface="+mj-cs"/>
              </a:rPr>
              <a:t>3</a:t>
            </a:r>
          </a:p>
          <a:p>
            <a:r>
              <a:rPr lang="en-US" sz="3200" b="1" dirty="0" smtClean="0">
                <a:solidFill>
                  <a:srgbClr val="FF0000"/>
                </a:solidFill>
                <a:cs typeface="+mj-cs"/>
              </a:rPr>
              <a:t>5. </a:t>
            </a:r>
            <a:r>
              <a:rPr lang="th-TH" sz="3200" b="1" dirty="0" smtClean="0">
                <a:solidFill>
                  <a:srgbClr val="FF0000"/>
                </a:solidFill>
                <a:cs typeface="+mj-cs"/>
              </a:rPr>
              <a:t>ถ้าเป็นคำราชาศัพท์ให้คงใช้คำราชาศัพท์นั้นไว้</a:t>
            </a:r>
            <a:endParaRPr lang="en-US" sz="3200" b="1" dirty="0" smtClean="0">
              <a:solidFill>
                <a:srgbClr val="FF0000"/>
              </a:solidFill>
              <a:cs typeface="+mj-cs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cs typeface="+mj-cs"/>
              </a:rPr>
              <a:t>6. </a:t>
            </a:r>
            <a:r>
              <a:rPr lang="th-TH" sz="3200" b="1" dirty="0" smtClean="0">
                <a:solidFill>
                  <a:srgbClr val="FF0000"/>
                </a:solidFill>
                <a:cs typeface="+mj-cs"/>
              </a:rPr>
              <a:t>ถ้าเป็นร้อยกรองต้องเปลี่ยนเป็นร้อยแก้ว</a:t>
            </a:r>
            <a:endParaRPr lang="en-US" sz="3200" b="1" dirty="0" smtClean="0">
              <a:solidFill>
                <a:srgbClr val="FF0000"/>
              </a:solidFill>
              <a:cs typeface="+mj-cs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cs typeface="+mj-cs"/>
              </a:rPr>
              <a:t>7. </a:t>
            </a:r>
            <a:r>
              <a:rPr lang="th-TH" sz="3200" b="1" dirty="0" smtClean="0">
                <a:solidFill>
                  <a:srgbClr val="FF0000"/>
                </a:solidFill>
                <a:cs typeface="+mj-cs"/>
              </a:rPr>
              <a:t>ใจความที่ย่อแล้วความเขียนติดต่อกันไป ไม่ต้องย่อหน้าตามข้อความเดิม และการลำดับเรื่องอาจจะสับเปลี่ยนได้ตามความเหมาะสม</a:t>
            </a:r>
            <a:endParaRPr lang="en-US" sz="3200" b="1" dirty="0" smtClean="0">
              <a:solidFill>
                <a:srgbClr val="FF0000"/>
              </a:solidFill>
              <a:cs typeface="+mj-c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ngsana New" pitchFamily="18" charset="-34"/>
            </a:endParaRPr>
          </a:p>
        </p:txBody>
      </p:sp>
      <p:pic>
        <p:nvPicPr>
          <p:cNvPr id="6" name="รูปภาพ 5" descr="10846_11159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8558" y="214290"/>
            <a:ext cx="1595442" cy="185738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4000">
    <p:newsflash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ตัวยึดเนื้อหา 5" descr="10846_111586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95750" y="3597275"/>
            <a:ext cx="952500" cy="1143000"/>
          </a:xfrm>
        </p:spPr>
      </p:pic>
      <p:pic>
        <p:nvPicPr>
          <p:cNvPr id="4" name="Picture 2" descr="http://www.bloggang.com/data/praewkwun/picture/1195755986.gif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0"/>
            <a:ext cx="9199615" cy="68580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00034" y="0"/>
            <a:ext cx="8215370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                                               </a:t>
            </a:r>
            <a:r>
              <a:rPr kumimoji="0" lang="th-TH" sz="4800" b="1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วิธีย่อความ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/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        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1)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อ่านเรื่องที่ต้องการย่ออย่างละเอียด ด้วยความเป็นกลางหลายๆรอบ ว่าผู้เขียนต้องการเน้นหรือเสนอเรื่องอะไร มีความสำคัญอะไรบ้าง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b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</a:b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         2)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อ่านพิจารณา จับใจความสำคัญออกมาบันทึกด้วยภาษาที่รัดกุม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b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</a:b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         3)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นำใจความทั้งหมดมาเรียบเรียงใหม่ ให้เนื้อความสำคัญกันตามลำดับโดยใช้ประโยคสั้นๆ ความหมายชัดเจน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b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</a:b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         4)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ทบทวนข้อความเรียบเรียงอีกครั้ง ดูความบกพร่องอย่างถี่ถ้วนว่า ความหมายของเรื่องตกไปหรือเปลี่ยนไปจากเดิมหรือไม่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b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</a:b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        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/>
            </a:r>
            <a:b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</a:b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7" name="รูปภาพ 6" descr="10846_11158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4" y="642918"/>
            <a:ext cx="1285884" cy="1714504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4000">
    <p:newsflash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" name="ตัวยึดเนื้อหา 6" descr="10846_111588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95750" y="3597275"/>
            <a:ext cx="952500" cy="1143000"/>
          </a:xfrm>
        </p:spPr>
      </p:pic>
      <p:pic>
        <p:nvPicPr>
          <p:cNvPr id="5" name="Picture 2" descr="http://fwmail.teenee.com/strange/img5/m9868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500034" y="357167"/>
            <a:ext cx="814393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5) </a:t>
            </a:r>
            <a:r>
              <a:rPr lang="th-TH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บทความที่นำมาย่อ การชี้แจงที่มาของข้อความที่นำมาย่อ นิยมใช้แบบขึ้นต้นย่อความดังนี้ย่อความร้อยแก้วธรรมดา ขึ้นต้นดังนี้</a:t>
            </a: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b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</a:b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         - </a:t>
            </a:r>
            <a:r>
              <a:rPr lang="th-TH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ย่อเรื่องอะไร</a:t>
            </a: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 - </a:t>
            </a:r>
            <a:r>
              <a:rPr lang="th-TH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ใครเป็นผู้แต่ง</a:t>
            </a: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b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</a:b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         - </a:t>
            </a:r>
            <a:r>
              <a:rPr lang="th-TH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จากหนังสืออะไร หน้าเท่าไร</a:t>
            </a: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b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</a:b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         - </a:t>
            </a:r>
            <a:r>
              <a:rPr lang="th-TH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มีความว่า</a:t>
            </a: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…… </a:t>
            </a:r>
            <a:b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</a:br>
            <a:r>
              <a:rPr lang="th-TH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ย่อจดหมายขึ้นต้น ดังนี้</a:t>
            </a: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b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</a:b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         - </a:t>
            </a:r>
            <a:r>
              <a:rPr lang="th-TH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ย่อจดหมายของใคร ถึงใคร ลงเลขที่เท่าไร (ถ้าเป็นจดหมายราชการ)</a:t>
            </a: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b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</a:b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         - </a:t>
            </a:r>
            <a:r>
              <a:rPr lang="th-TH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เรื่องอะไร</a:t>
            </a: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b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</a:b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         - </a:t>
            </a:r>
            <a:r>
              <a:rPr lang="th-TH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วัน เดือน ปี อะไร</a:t>
            </a: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b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</a:b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         - </a:t>
            </a:r>
            <a:r>
              <a:rPr lang="th-TH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มีความว่า</a:t>
            </a: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…… </a:t>
            </a:r>
            <a:endParaRPr lang="th-TH" sz="3600" b="1" dirty="0">
              <a:solidFill>
                <a:srgbClr val="00FF00"/>
              </a:solidFill>
            </a:endParaRPr>
          </a:p>
        </p:txBody>
      </p:sp>
      <p:pic>
        <p:nvPicPr>
          <p:cNvPr id="8" name="รูปภาพ 7" descr="10846_111590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140" y="4500570"/>
            <a:ext cx="2166946" cy="200025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4000">
    <p:newsflash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ตัวยึดเนื้อหา 5" descr="10846_111591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95750" y="3597275"/>
            <a:ext cx="952500" cy="1143000"/>
          </a:xfrm>
        </p:spPr>
      </p:pic>
      <p:pic>
        <p:nvPicPr>
          <p:cNvPr id="4" name="Picture 2" descr="http://www.bloggang.com/data/srostron/picture/1199380066.gif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714348" y="785794"/>
            <a:ext cx="764386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ถ้า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เป็นจดหมายตอบรับ ขึ้นต้นดังนี้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b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</a:b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         -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ย่อจดหมายของใคร ถึงใคร ลงเลขที่เท่าไร (ถ้าเป็นจดหมายราชการ)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b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</a:b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         -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เรื่องอะไร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b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</a:b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         -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วัน เดือน ปี อะไร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b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</a:b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         -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ความฉบับแรกว่าอะไร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b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</a:b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         -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ใครตอบเมื่อไร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b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</a:b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         -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มีความว่า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….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/>
            </a:r>
            <a:b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</a:b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7" name="รูปภาพ 6" descr="10846_11159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2714620"/>
            <a:ext cx="1714512" cy="257176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4000">
    <p:newsflash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ตัวยึดเนื้อหา 5" descr="552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62387" y="3454400"/>
            <a:ext cx="1419225" cy="1428750"/>
          </a:xfrm>
        </p:spPr>
      </p:pic>
      <p:pic>
        <p:nvPicPr>
          <p:cNvPr id="4" name="Picture 2" descr="http://fwmail.teenee.com/strange/img5/m9868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642910" y="428605"/>
            <a:ext cx="807249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th-TH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ย่อพระราชดำรัส พระบรมราโชวาท โอวาท ปาฐกถาสุนทรพจน์ คำปราศรัย ขึ้นต้นดังนี้</a:t>
            </a: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b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</a:b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         - </a:t>
            </a:r>
            <a:r>
              <a:rPr lang="th-TH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ย่อ</a:t>
            </a: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…..</a:t>
            </a:r>
            <a:r>
              <a:rPr lang="th-TH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ของใคร</a:t>
            </a: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b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</a:b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         - </a:t>
            </a:r>
            <a:r>
              <a:rPr lang="th-TH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กล่าว (แสดง</a:t>
            </a: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,</a:t>
            </a:r>
            <a:r>
              <a:rPr lang="th-TH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ให้</a:t>
            </a: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,</a:t>
            </a:r>
            <a:r>
              <a:rPr lang="th-TH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พระราชทาน</a:t>
            </a: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…..</a:t>
            </a:r>
            <a:r>
              <a:rPr lang="th-TH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ฯลฯ) แก่ใคร</a:t>
            </a: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b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</a:b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         - </a:t>
            </a:r>
            <a:r>
              <a:rPr lang="th-TH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เรื่องอะไร (ถ้ามี)</a:t>
            </a: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b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</a:b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         - </a:t>
            </a:r>
            <a:r>
              <a:rPr lang="th-TH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เนื่องในงานอะไร(ถ้ามี)</a:t>
            </a: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b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</a:b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         - </a:t>
            </a:r>
            <a:r>
              <a:rPr lang="th-TH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ณ ที่ใด</a:t>
            </a: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b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</a:b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         - </a:t>
            </a:r>
            <a:r>
              <a:rPr lang="th-TH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เมื่อไร</a:t>
            </a: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b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</a:b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         - </a:t>
            </a:r>
            <a:r>
              <a:rPr lang="th-TH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ถ้าย่อจากหนังสือ ให้บอก วัน เดือน ปี ปีที่พิมพ์ และหน้า</a:t>
            </a: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b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</a:b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         - </a:t>
            </a:r>
            <a:r>
              <a:rPr lang="th-TH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มีความว่า</a:t>
            </a:r>
            <a:r>
              <a:rPr lang="en-US" sz="3600" b="1" dirty="0" smtClean="0">
                <a:solidFill>
                  <a:srgbClr val="00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…… </a:t>
            </a:r>
            <a:endParaRPr lang="th-TH" sz="3600" b="1" dirty="0">
              <a:solidFill>
                <a:srgbClr val="00FF00"/>
              </a:solidFill>
            </a:endParaRPr>
          </a:p>
        </p:txBody>
      </p:sp>
      <p:pic>
        <p:nvPicPr>
          <p:cNvPr id="7" name="รูปภาพ 6" descr="61-2007121812082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2396" y="714356"/>
            <a:ext cx="1357322" cy="207169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4000">
    <p:newsflash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" name="ตัวยึดเนื้อหา 6" descr="28739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95750" y="3597275"/>
            <a:ext cx="952500" cy="1143000"/>
          </a:xfrm>
        </p:spPr>
      </p:pic>
      <p:pic>
        <p:nvPicPr>
          <p:cNvPr id="4" name="Picture 2" descr="http://i281.photobucket.com/albums/kk240/japinkykitty/010-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77347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57224" y="500042"/>
            <a:ext cx="75724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Calibri"/>
                <a:ea typeface="Times New Roman" pitchFamily="18" charset="0"/>
                <a:cs typeface="Angsana New" pitchFamily="18" charset="-34"/>
              </a:rPr>
              <a:t>      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Calibri"/>
                <a:ea typeface="Times New Roman" pitchFamily="18" charset="0"/>
                <a:cs typeface="Angsana New" pitchFamily="18" charset="-34"/>
              </a:rPr>
              <a:t> 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85786" y="500042"/>
            <a:ext cx="757242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Calibri"/>
                <a:ea typeface="Times New Roman" pitchFamily="18" charset="0"/>
                <a:cs typeface="Angsana New" pitchFamily="18" charset="-34"/>
              </a:rPr>
              <a:t>      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Calibri"/>
                <a:ea typeface="Times New Roman" pitchFamily="18" charset="0"/>
                <a:cs typeface="Angsana New" pitchFamily="18" charset="-34"/>
              </a:rPr>
              <a:t>   </a:t>
            </a: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 </a:t>
            </a:r>
            <a:r>
              <a:rPr kumimoji="0" lang="th-TH" sz="48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องค์ประกอบของย่อความ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/>
                <a:ea typeface="Times New Roman" pitchFamily="18" charset="0"/>
                <a:cs typeface="Angsana New" pitchFamily="18" charset="-34"/>
              </a:rPr>
              <a:t> 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/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Calibri"/>
                <a:ea typeface="Times New Roman" pitchFamily="18" charset="0"/>
                <a:cs typeface="Angsana New" pitchFamily="18" charset="-34"/>
              </a:rPr>
              <a:t>    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ngsana New" pitchFamily="18" charset="-34"/>
              </a:rPr>
              <a:t> 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1.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ngsana New" pitchFamily="18" charset="-34"/>
              </a:rPr>
              <a:t>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ใจความ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ngsana New" pitchFamily="18" charset="-34"/>
              </a:rPr>
              <a:t>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คือ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ngsana New" pitchFamily="18" charset="-34"/>
              </a:rPr>
              <a:t>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ข้อความสำคัญที่สุดของย่อหน้าของเรื่องที่อ่าน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ngsana New" pitchFamily="18" charset="-34"/>
              </a:rPr>
              <a:t>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ถ้าตัดข้อความส่วนนี้ออกไป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ngsana New" pitchFamily="18" charset="-34"/>
              </a:rPr>
              <a:t>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จะทำให้ไม่เข้าใจเรื่อง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/>
            </a:r>
            <a:b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</a:b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ngsana New" pitchFamily="18" charset="-34"/>
              </a:rPr>
              <a:t>    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2.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ngsana New" pitchFamily="18" charset="-34"/>
              </a:rPr>
              <a:t>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พลความ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ngsana New" pitchFamily="18" charset="-34"/>
              </a:rPr>
              <a:t>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คือ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ngsana New" pitchFamily="18" charset="-34"/>
              </a:rPr>
              <a:t>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ข้อความที่สำคัญน้อยกว่า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ngsana New" pitchFamily="18" charset="-34"/>
              </a:rPr>
              <a:t>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มีหน้าที่ขยายใจความให้ชัดเจนขึ้น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ngsana New" pitchFamily="18" charset="-34"/>
              </a:rPr>
              <a:t>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ถ้าตัดออกเรื่องนั้นก็จะยังคงมีใจความตรงจุดประสงค์ของผู้เขียน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เนื้อหาในบทเขียน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ngsana New" pitchFamily="18" charset="-34"/>
              </a:rPr>
              <a:t>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จะแบ่งเป็น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3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ประเภท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ngsana New" pitchFamily="18" charset="-34"/>
              </a:rPr>
              <a:t>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คือ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/>
            </a:r>
            <a:b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</a:b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Calibri"/>
                <a:ea typeface="Times New Roman" pitchFamily="18" charset="0"/>
                <a:cs typeface="Angsana New" pitchFamily="18" charset="-34"/>
              </a:rPr>
              <a:t>                   </a:t>
            </a:r>
            <a:endParaRPr kumimoji="0" lang="th-TH" sz="3600" b="1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8" name="รูปภาพ 7" descr="2873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4786322"/>
            <a:ext cx="2143140" cy="178594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4000">
    <p:newsflash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ตัวยึดเนื้อหา 5" descr="id_08876_8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95750" y="3597275"/>
            <a:ext cx="952500" cy="1143000"/>
          </a:xfrm>
        </p:spPr>
      </p:pic>
      <p:pic>
        <p:nvPicPr>
          <p:cNvPr id="4" name="Picture 2" descr="http://fwmail.teenee.com/strange/img5/m9868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00034" y="797511"/>
            <a:ext cx="81439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C00CC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lang="th-TH" b="1" dirty="0" smtClean="0">
                <a:solidFill>
                  <a:srgbClr val="CC00CC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         </a:t>
            </a:r>
            <a:r>
              <a:rPr lang="th-TH" sz="3600" b="1" dirty="0" smtClean="0">
                <a:solidFill>
                  <a:srgbClr val="00B0F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ข้อเท็จจริง</a:t>
            </a:r>
            <a:r>
              <a:rPr lang="en-US" sz="3600" b="1" dirty="0" smtClean="0">
                <a:solidFill>
                  <a:srgbClr val="00B0F0"/>
                </a:solidFill>
                <a:ea typeface="Times New Roman" pitchFamily="18" charset="0"/>
                <a:cs typeface="Angsana New" pitchFamily="18" charset="-34"/>
              </a:rPr>
              <a:t> </a:t>
            </a:r>
            <a:r>
              <a:rPr lang="en-US" sz="3600" b="1" dirty="0" smtClean="0">
                <a:solidFill>
                  <a:srgbClr val="00B0F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lang="th-TH" sz="3600" b="1" dirty="0" smtClean="0">
                <a:solidFill>
                  <a:srgbClr val="00B0F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เป็นเรื่องราวหรือเหตุการณ์ที่มีที่เป็นมาหรือที่เป็นอยู่ตามจริง</a:t>
            </a:r>
            <a:r>
              <a:rPr lang="en-US" sz="3600" b="1" dirty="0" smtClean="0">
                <a:solidFill>
                  <a:srgbClr val="00B0F0"/>
                </a:solidFill>
                <a:ea typeface="Times New Roman" pitchFamily="18" charset="0"/>
                <a:cs typeface="Angsana New" pitchFamily="18" charset="-34"/>
              </a:rPr>
              <a:t> </a:t>
            </a:r>
            <a:r>
              <a:rPr lang="en-US" sz="3600" b="1" dirty="0" smtClean="0">
                <a:solidFill>
                  <a:srgbClr val="00B0F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lang="th-TH" sz="3600" b="1" dirty="0" smtClean="0">
                <a:solidFill>
                  <a:srgbClr val="00B0F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โดยมีช่วงเวลาเป็นเงื่อนไขสำคัญ</a:t>
            </a:r>
            <a:r>
              <a:rPr lang="en-US" sz="3600" b="1" dirty="0" smtClean="0">
                <a:solidFill>
                  <a:srgbClr val="00B0F0"/>
                </a:solidFill>
                <a:ea typeface="Times New Roman" pitchFamily="18" charset="0"/>
                <a:cs typeface="Angsana New" pitchFamily="18" charset="-34"/>
              </a:rPr>
              <a:t> </a:t>
            </a:r>
            <a:r>
              <a:rPr lang="en-US" sz="3600" b="1" dirty="0" smtClean="0">
                <a:solidFill>
                  <a:srgbClr val="00B0F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lang="th-TH" sz="3600" b="1" dirty="0" smtClean="0">
                <a:solidFill>
                  <a:srgbClr val="00B0F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เรื่องราวอาจคลาดเคลื่อนถ้าเวลาเปลี่ยน</a:t>
            </a:r>
            <a:r>
              <a:rPr lang="en-US" sz="3600" b="1" dirty="0" smtClean="0">
                <a:solidFill>
                  <a:srgbClr val="00B0F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/>
            </a:r>
            <a:br>
              <a:rPr lang="en-US" sz="3600" b="1" dirty="0" smtClean="0">
                <a:solidFill>
                  <a:srgbClr val="00B0F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</a:br>
            <a:r>
              <a:rPr lang="en-US" sz="3600" b="1" dirty="0" smtClean="0">
                <a:solidFill>
                  <a:srgbClr val="00B0F0"/>
                </a:solidFill>
                <a:ea typeface="Times New Roman" pitchFamily="18" charset="0"/>
                <a:cs typeface="Angsana New" pitchFamily="18" charset="-34"/>
              </a:rPr>
              <a:t>      </a:t>
            </a:r>
            <a:r>
              <a:rPr lang="th-TH" sz="3600" b="1" dirty="0" smtClean="0">
                <a:solidFill>
                  <a:srgbClr val="00B0F0"/>
                </a:solidFill>
                <a:ea typeface="Times New Roman" pitchFamily="18" charset="0"/>
                <a:cs typeface="Angsana New" pitchFamily="18" charset="-34"/>
              </a:rPr>
              <a:t> </a:t>
            </a:r>
            <a:r>
              <a:rPr lang="th-TH" sz="3600" b="1" dirty="0" smtClean="0">
                <a:solidFill>
                  <a:srgbClr val="00B0F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ข้อคิดเห็น</a:t>
            </a:r>
            <a:r>
              <a:rPr lang="en-US" sz="3600" b="1" dirty="0" smtClean="0">
                <a:solidFill>
                  <a:srgbClr val="00B0F0"/>
                </a:solidFill>
                <a:ea typeface="Times New Roman" pitchFamily="18" charset="0"/>
                <a:cs typeface="Angsana New" pitchFamily="18" charset="-34"/>
              </a:rPr>
              <a:t> </a:t>
            </a:r>
            <a:r>
              <a:rPr lang="en-US" sz="3600" b="1" dirty="0" smtClean="0">
                <a:solidFill>
                  <a:srgbClr val="00B0F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lang="th-TH" sz="3600" b="1" dirty="0" smtClean="0">
                <a:solidFill>
                  <a:srgbClr val="00B0F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ข้อความที่แสดงความเชื่อ</a:t>
            </a:r>
            <a:r>
              <a:rPr lang="en-US" sz="3600" b="1" dirty="0" smtClean="0">
                <a:solidFill>
                  <a:srgbClr val="00B0F0"/>
                </a:solidFill>
                <a:ea typeface="Times New Roman" pitchFamily="18" charset="0"/>
                <a:cs typeface="Angsana New" pitchFamily="18" charset="-34"/>
              </a:rPr>
              <a:t> </a:t>
            </a:r>
            <a:r>
              <a:rPr lang="en-US" sz="3600" b="1" dirty="0" smtClean="0">
                <a:solidFill>
                  <a:srgbClr val="00B0F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lang="th-TH" sz="3600" b="1" dirty="0" smtClean="0">
                <a:solidFill>
                  <a:srgbClr val="00B0F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หรือแนวคิด</a:t>
            </a:r>
            <a:r>
              <a:rPr lang="en-US" sz="3600" b="1" dirty="0" smtClean="0">
                <a:solidFill>
                  <a:srgbClr val="00B0F0"/>
                </a:solidFill>
                <a:ea typeface="Times New Roman" pitchFamily="18" charset="0"/>
                <a:cs typeface="Angsana New" pitchFamily="18" charset="-34"/>
              </a:rPr>
              <a:t> </a:t>
            </a:r>
            <a:r>
              <a:rPr lang="en-US" sz="3600" b="1" dirty="0" smtClean="0">
                <a:solidFill>
                  <a:srgbClr val="00B0F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lang="th-TH" sz="3600" b="1" dirty="0" smtClean="0">
                <a:solidFill>
                  <a:srgbClr val="00B0F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ที่มีต่อบุคคลใดบุคคลหนึ่งหรือสิ่งใดสิ่งหนึ่ง</a:t>
            </a:r>
            <a:r>
              <a:rPr lang="en-US" sz="3600" b="1" dirty="0" smtClean="0">
                <a:solidFill>
                  <a:srgbClr val="00B0F0"/>
                </a:solidFill>
                <a:ea typeface="Times New Roman" pitchFamily="18" charset="0"/>
                <a:cs typeface="Angsana New" pitchFamily="18" charset="-34"/>
              </a:rPr>
              <a:t> </a:t>
            </a:r>
            <a:r>
              <a:rPr lang="en-US" sz="3600" b="1" dirty="0" smtClean="0">
                <a:solidFill>
                  <a:srgbClr val="00B0F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lang="th-TH" sz="3600" b="1" dirty="0" smtClean="0">
                <a:solidFill>
                  <a:srgbClr val="00B0F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ผู้เขียนแสดงความคิดของตนจากความรู้ความเข้าใจ</a:t>
            </a:r>
            <a:r>
              <a:rPr lang="en-US" sz="3600" b="1" dirty="0" smtClean="0">
                <a:solidFill>
                  <a:srgbClr val="00B0F0"/>
                </a:solidFill>
                <a:ea typeface="Times New Roman" pitchFamily="18" charset="0"/>
                <a:cs typeface="Angsana New" pitchFamily="18" charset="-34"/>
              </a:rPr>
              <a:t> </a:t>
            </a:r>
            <a:r>
              <a:rPr lang="en-US" sz="3600" b="1" dirty="0" smtClean="0">
                <a:solidFill>
                  <a:srgbClr val="00B0F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lang="th-TH" sz="3600" b="1" dirty="0" smtClean="0">
                <a:solidFill>
                  <a:srgbClr val="00B0F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และความเชื่อ</a:t>
            </a:r>
            <a:r>
              <a:rPr lang="en-US" sz="3600" b="1" dirty="0" smtClean="0">
                <a:solidFill>
                  <a:srgbClr val="00B0F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/>
            </a:r>
            <a:br>
              <a:rPr lang="en-US" sz="3600" b="1" dirty="0" smtClean="0">
                <a:solidFill>
                  <a:srgbClr val="00B0F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</a:br>
            <a:r>
              <a:rPr lang="en-US" sz="3600" b="1" dirty="0" smtClean="0">
                <a:solidFill>
                  <a:srgbClr val="00B0F0"/>
                </a:solidFill>
                <a:ea typeface="Times New Roman" pitchFamily="18" charset="0"/>
                <a:cs typeface="Angsana New" pitchFamily="18" charset="-34"/>
              </a:rPr>
              <a:t>      </a:t>
            </a:r>
            <a:r>
              <a:rPr lang="th-TH" sz="3600" b="1" dirty="0" smtClean="0">
                <a:solidFill>
                  <a:srgbClr val="00B0F0"/>
                </a:solidFill>
                <a:ea typeface="Times New Roman" pitchFamily="18" charset="0"/>
                <a:cs typeface="Angsana New" pitchFamily="18" charset="-34"/>
              </a:rPr>
              <a:t>  </a:t>
            </a:r>
            <a:r>
              <a:rPr lang="th-TH" sz="3600" b="1" dirty="0" smtClean="0">
                <a:solidFill>
                  <a:srgbClr val="00B0F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ข้อความแสดงอารมณ์และความรู้สึก</a:t>
            </a:r>
            <a:r>
              <a:rPr lang="en-US" sz="3600" b="1" dirty="0" smtClean="0">
                <a:solidFill>
                  <a:srgbClr val="00B0F0"/>
                </a:solidFill>
                <a:ea typeface="Times New Roman" pitchFamily="18" charset="0"/>
                <a:cs typeface="Angsana New" pitchFamily="18" charset="-34"/>
              </a:rPr>
              <a:t> </a:t>
            </a:r>
            <a:r>
              <a:rPr lang="en-US" sz="3600" b="1" dirty="0" smtClean="0">
                <a:solidFill>
                  <a:srgbClr val="00B0F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lang="th-TH" sz="3600" b="1" dirty="0" smtClean="0">
                <a:solidFill>
                  <a:srgbClr val="00B0F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คือ</a:t>
            </a:r>
            <a:r>
              <a:rPr lang="en-US" sz="3600" b="1" dirty="0" smtClean="0">
                <a:solidFill>
                  <a:srgbClr val="00B0F0"/>
                </a:solidFill>
                <a:ea typeface="Times New Roman" pitchFamily="18" charset="0"/>
                <a:cs typeface="Angsana New" pitchFamily="18" charset="-34"/>
              </a:rPr>
              <a:t> </a:t>
            </a:r>
            <a:r>
              <a:rPr lang="en-US" sz="3600" b="1" dirty="0" smtClean="0">
                <a:solidFill>
                  <a:srgbClr val="00B0F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lang="th-TH" sz="3600" b="1" dirty="0" smtClean="0">
                <a:solidFill>
                  <a:srgbClr val="00B0F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ข้อความที่ทำให้ผู้อ่านรู้ได้ว่าผู้เขียนมีอารมณ์หรือความรู้สึกอย่างไร</a:t>
            </a:r>
            <a:r>
              <a:rPr lang="en-US" sz="3600" b="1" dirty="0" smtClean="0">
                <a:solidFill>
                  <a:srgbClr val="00B0F0"/>
                </a:solidFill>
                <a:ea typeface="Times New Roman" pitchFamily="18" charset="0"/>
                <a:cs typeface="Angsana New" pitchFamily="18" charset="-34"/>
              </a:rPr>
              <a:t> </a:t>
            </a:r>
            <a:r>
              <a:rPr lang="en-US" sz="3600" b="1" dirty="0" smtClean="0">
                <a:solidFill>
                  <a:srgbClr val="00B0F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lang="th-TH" sz="3600" b="1" dirty="0" smtClean="0">
                <a:solidFill>
                  <a:srgbClr val="00B0F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ขณะที่กำลังเขียน</a:t>
            </a:r>
            <a:r>
              <a:rPr lang="en-US" sz="3600" b="1" dirty="0" smtClean="0">
                <a:solidFill>
                  <a:srgbClr val="00B0F0"/>
                </a:solidFill>
                <a:ea typeface="Times New Roman" pitchFamily="18" charset="0"/>
                <a:cs typeface="Angsana New" pitchFamily="18" charset="-34"/>
              </a:rPr>
              <a:t> </a:t>
            </a:r>
            <a:r>
              <a:rPr lang="en-US" sz="3600" b="1" dirty="0" smtClean="0">
                <a:solidFill>
                  <a:srgbClr val="00B0F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lang="th-TH" sz="3600" b="1" dirty="0" smtClean="0">
                <a:solidFill>
                  <a:srgbClr val="00B0F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เช่น</a:t>
            </a:r>
            <a:r>
              <a:rPr lang="en-US" sz="3600" b="1" dirty="0" smtClean="0">
                <a:solidFill>
                  <a:srgbClr val="00B0F0"/>
                </a:solidFill>
                <a:ea typeface="Times New Roman" pitchFamily="18" charset="0"/>
                <a:cs typeface="Angsana New" pitchFamily="18" charset="-34"/>
              </a:rPr>
              <a:t> </a:t>
            </a:r>
            <a:r>
              <a:rPr lang="en-US" sz="3600" b="1" dirty="0" smtClean="0">
                <a:solidFill>
                  <a:srgbClr val="00B0F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lang="th-TH" sz="3600" b="1" dirty="0" smtClean="0">
                <a:solidFill>
                  <a:srgbClr val="00B0F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ชื่นชม</a:t>
            </a:r>
            <a:r>
              <a:rPr lang="en-US" sz="3600" b="1" dirty="0" smtClean="0">
                <a:solidFill>
                  <a:srgbClr val="00B0F0"/>
                </a:solidFill>
                <a:ea typeface="Times New Roman" pitchFamily="18" charset="0"/>
                <a:cs typeface="Angsana New" pitchFamily="18" charset="-34"/>
              </a:rPr>
              <a:t> </a:t>
            </a:r>
            <a:r>
              <a:rPr lang="en-US" sz="3600" b="1" dirty="0" smtClean="0">
                <a:solidFill>
                  <a:srgbClr val="00B0F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lang="th-TH" sz="3600" b="1" dirty="0" smtClean="0">
                <a:solidFill>
                  <a:srgbClr val="00B0F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ไม่พอใจ</a:t>
            </a:r>
            <a:r>
              <a:rPr lang="en-US" sz="3600" b="1" dirty="0" smtClean="0">
                <a:solidFill>
                  <a:srgbClr val="00B0F0"/>
                </a:solidFill>
                <a:ea typeface="Times New Roman" pitchFamily="18" charset="0"/>
                <a:cs typeface="Angsana New" pitchFamily="18" charset="-34"/>
              </a:rPr>
              <a:t> </a:t>
            </a:r>
            <a:r>
              <a:rPr lang="en-US" sz="3600" b="1" dirty="0" smtClean="0">
                <a:solidFill>
                  <a:srgbClr val="00B0F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lang="th-TH" sz="3600" b="1" dirty="0" smtClean="0">
                <a:solidFill>
                  <a:srgbClr val="00B0F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โศกเศร้า</a:t>
            </a:r>
            <a:endParaRPr lang="th-TH" sz="3600" dirty="0">
              <a:solidFill>
                <a:srgbClr val="00B0F0"/>
              </a:solidFill>
            </a:endParaRPr>
          </a:p>
        </p:txBody>
      </p:sp>
      <p:pic>
        <p:nvPicPr>
          <p:cNvPr id="7" name="รูปภาพ 6" descr="id_08876_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174" y="5072058"/>
            <a:ext cx="1928826" cy="178594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4000">
    <p:newsflash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ชีวิตชีวา">
  <a:themeElements>
    <a:clrScheme name="ชีวิตชีวา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ชีวิตชีวา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ชีวิตชีวา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415</TotalTime>
  <Words>466</Words>
  <Application>Microsoft Office PowerPoint</Application>
  <PresentationFormat>นำเสนอทางหน้าจอ (4:3)</PresentationFormat>
  <Paragraphs>116</Paragraphs>
  <Slides>27</Slides>
  <Notes>27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27</vt:i4>
      </vt:variant>
      <vt:variant>
        <vt:lpstr>การนำเสนอแบบกำหนดเอง</vt:lpstr>
      </vt:variant>
      <vt:variant>
        <vt:i4>1</vt:i4>
      </vt:variant>
    </vt:vector>
  </HeadingPairs>
  <TitlesOfParts>
    <vt:vector size="29" baseType="lpstr">
      <vt:lpstr>ชีวิตชีวา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การนำเสนอแบบกำหนดเอง 1</vt:lpstr>
    </vt:vector>
  </TitlesOfParts>
  <Company>nzn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WincoolV5</dc:creator>
  <cp:lastModifiedBy>USER</cp:lastModifiedBy>
  <cp:revision>47</cp:revision>
  <dcterms:created xsi:type="dcterms:W3CDTF">2010-06-30T11:19:16Z</dcterms:created>
  <dcterms:modified xsi:type="dcterms:W3CDTF">2010-10-29T04:33:26Z</dcterms:modified>
</cp:coreProperties>
</file>