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23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ACCE-29EE-44EE-A132-41E6483662C1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1902-46BE-4D19-B004-09BC27C0A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2AF0-2051-42F2-80AF-CC216E0F86DE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6378-7016-4F3C-B2D2-C8D90ACFA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7905-33DE-45C7-8F3E-4BA5D0E49452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3A2B-3A9C-4C97-A006-C81467331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626B-AB67-4DD0-B600-3D64E1C23C8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9E4D-694B-4D46-933C-BE808FE364AA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E528-98BD-4EE1-B8CB-0B0D1BEC2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64A4-1D59-4B29-ACA1-A3011B233760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969E-B0F6-4A52-BA15-18516A299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6558-C4B9-46B6-A26B-B21230B0BA95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20779-DFE1-4CAA-9D5F-4715F4C1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836A-DB50-4D5D-913C-1A8F6D953E56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D840-94BE-4072-9A49-91DE3C485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A3241-C447-4235-B4D0-F6D79FE24572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40C9-DA55-4A88-BFE2-90774074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7860-74C4-4AF9-9C31-15067C188629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E854-DA55-469D-B7E3-18D60D152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A55F-F1DE-4D75-B73B-07B4AA570B39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6ACF-8DB0-4978-A2D2-CB80F6463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1025-FBA3-45CE-AD0F-0FADFD89D1D5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A965-69C3-431C-903A-BF486D424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B03C-AAAC-4568-A8A1-401139CBDBBB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2A2B-D617-4BB9-B87C-B596ED0C6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AD739-A953-4D58-8FC2-EE12D661DDFF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938-687D-447E-8D4F-5E5D345AF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FE0B-1E18-4AE4-A22F-C29CD1E63EC9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6C45-18EC-48BE-BCA8-6773522E6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0619-6560-4E78-BF4C-45016DFF9703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8034-8F67-4039-8AC6-8A6B38E69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D707-3181-46C8-8CD5-F39167B647F7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250C-1BC9-4524-B40C-BD5F1E8C5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73BB-2638-4AB1-B442-6505A90DB2BE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83D5-7A95-4A6E-859C-C509B3BA5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8C65-E0F3-4733-A06A-6FD360A8B598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2B3A-A4F1-48FD-AA89-67C8B485E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11F7-726B-45A1-9BEC-6809C1A2CA2C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60A1-A771-4AC3-BBC5-14F3A0CBA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A050-9440-43E6-9E7E-954EB4CD234F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38A8-6A8B-40C3-A414-6A8703B7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4E96-8D4B-4BE9-80E2-6BB06DAF3B5F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F28B-83E8-415D-8C9B-A3460ADF2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0C7F-A44D-4526-AE5B-43B568AB8683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25F8-AAB0-40A6-B232-88E0880BF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DE80-28D1-46EB-B9BD-ED3A6C9C2369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5B8B-4229-482A-A3BA-85C7E1ABE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16CF-C059-49DC-88D2-465CD596B51F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41FC-9359-4D1E-9A48-B8D825D4F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A18C-B9F6-4631-BDD8-4A33FE2B84ED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9D66-968A-4B41-9729-6CBF6F10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9E5C-3602-4370-A694-3A13963EED3C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A848-AFE2-4136-9E65-572630A73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9B40-5111-4659-964E-A7DA2AE0BD92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5DCE-E0E5-4971-A57D-AEEE4AAA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3413-FBD7-4070-955F-25BCE0223B01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7493-792C-464D-B8BB-CCDADF84E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5450-E5D9-49CD-850F-04A17F9CD42A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7D79-8855-49C1-8144-7E4788CA2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6C5B-BD30-4EF0-8FDC-5D808506C692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20FB-91E7-4E27-93FE-CF72D0445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DCEA-0663-4794-8827-039C8018DC41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1AE8-D2E8-42E9-B173-26CD1B85B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391D-43FE-4CDB-AA5B-920D6D7AC859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A016-1F51-4100-AFEF-F8616B358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3B68-416B-4732-95B0-8D7075675FD3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1D19E-D0EF-490C-B6D0-A369FD13B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29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E21F45B-964C-471E-B2D1-3AAADFF5569B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1C78C98-055F-423C-B813-9EFCF5CCD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09" r:id="rId2"/>
    <p:sldLayoutId id="2147483926" r:id="rId3"/>
    <p:sldLayoutId id="2147483910" r:id="rId4"/>
    <p:sldLayoutId id="2147483911" r:id="rId5"/>
    <p:sldLayoutId id="2147483912" r:id="rId6"/>
    <p:sldLayoutId id="2147483913" r:id="rId7"/>
    <p:sldLayoutId id="2147483927" r:id="rId8"/>
    <p:sldLayoutId id="2147483928" r:id="rId9"/>
    <p:sldLayoutId id="2147483914" r:id="rId10"/>
    <p:sldLayoutId id="2147483929" r:id="rId11"/>
    <p:sldLayoutId id="21474839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053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5DBF416-767A-43B1-B29F-B4B258EB516F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F2453B2-FA71-41E4-B101-4BB4D90FB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15" r:id="rId2"/>
    <p:sldLayoutId id="2147483932" r:id="rId3"/>
    <p:sldLayoutId id="2147483916" r:id="rId4"/>
    <p:sldLayoutId id="2147483917" r:id="rId5"/>
    <p:sldLayoutId id="2147483918" r:id="rId6"/>
    <p:sldLayoutId id="2147483933" r:id="rId7"/>
    <p:sldLayoutId id="2147483934" r:id="rId8"/>
    <p:sldLayoutId id="2147483935" r:id="rId9"/>
    <p:sldLayoutId id="2147483919" r:id="rId10"/>
    <p:sldLayoutId id="2147483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DC2B4FD-C161-45DD-9865-530F9C670497}" type="datetimeFigureOut">
              <a:rPr lang="en-US"/>
              <a:pPr>
                <a:defRPr/>
              </a:pPr>
              <a:t>12/20/2009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E44ADF3-2CCB-4829-8ADD-4A58335F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0" r:id="rId2"/>
    <p:sldLayoutId id="2147483938" r:id="rId3"/>
    <p:sldLayoutId id="2147483921" r:id="rId4"/>
    <p:sldLayoutId id="2147483922" r:id="rId5"/>
    <p:sldLayoutId id="2147483923" r:id="rId6"/>
    <p:sldLayoutId id="2147483939" r:id="rId7"/>
    <p:sldLayoutId id="2147483940" r:id="rId8"/>
    <p:sldLayoutId id="2147483941" r:id="rId9"/>
    <p:sldLayoutId id="2147483924" r:id="rId10"/>
    <p:sldLayoutId id="21474839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3997325" y="3270250"/>
            <a:ext cx="51466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DSN Newspaper" pitchFamily="2" charset="-34"/>
                <a:cs typeface="DSN Newspaper" pitchFamily="2" charset="-34"/>
              </a:rPr>
              <a:t>นาย</a:t>
            </a:r>
            <a:r>
              <a:rPr lang="th-TH" sz="6000" b="1" dirty="0" err="1">
                <a:solidFill>
                  <a:schemeClr val="accent5">
                    <a:lumMod val="75000"/>
                  </a:schemeClr>
                </a:solidFill>
                <a:latin typeface="DSN Newspaper" pitchFamily="2" charset="-34"/>
                <a:cs typeface="DSN Newspaper" pitchFamily="2" charset="-34"/>
              </a:rPr>
              <a:t>วรากรณ์</a:t>
            </a:r>
            <a:r>
              <a:rPr lang="th-TH" sz="6000" b="1" dirty="0">
                <a:solidFill>
                  <a:schemeClr val="accent5">
                    <a:lumMod val="75000"/>
                  </a:schemeClr>
                </a:solidFill>
                <a:latin typeface="DSN Newspaper" pitchFamily="2" charset="-34"/>
                <a:cs typeface="DSN Newspaper" pitchFamily="2" charset="-34"/>
              </a:rPr>
              <a:t>  เล่ห์กล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DSN Newspaper" pitchFamily="2" charset="-34"/>
              <a:cs typeface="DSN Newspaper" pitchFamily="2" charset="-34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0" y="152400"/>
            <a:ext cx="601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7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DSN Newspaper" pitchFamily="2" charset="-34"/>
                <a:cs typeface="DSN Newspaper" pitchFamily="2" charset="-34"/>
              </a:rPr>
              <a:t>วิชาคณิตศาสตร์</a:t>
            </a:r>
            <a:endParaRPr lang="en-US" sz="7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057400" y="5211763"/>
            <a:ext cx="55771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DSN Newspaper" pitchFamily="2" charset="-34"/>
                <a:cs typeface="DSN Newspaper" pitchFamily="2" charset="-34"/>
              </a:rPr>
              <a:t>โรงเรียนปทุมวิไล  </a:t>
            </a:r>
          </a:p>
          <a:p>
            <a:pPr algn="ctr">
              <a:defRPr/>
            </a:pPr>
            <a:r>
              <a:rPr lang="th-TH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DSN Newspaper" pitchFamily="2" charset="-34"/>
                <a:cs typeface="DSN Newspaper" pitchFamily="2" charset="-34"/>
              </a:rPr>
              <a:t>อำเภอเมือง   จังหวัดปทุมธานี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22533" name="รูปภาพ 8" descr="250px-Rotation_illustration2.svg[1]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74202">
            <a:off x="-103188" y="1941513"/>
            <a:ext cx="3397251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IMG_003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22807" t="14035" r="36257" b="12281"/>
          <a:stretch>
            <a:fillRect/>
          </a:stretch>
        </p:blipFill>
        <p:spPr>
          <a:xfrm>
            <a:off x="5791200" y="1143000"/>
            <a:ext cx="17145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916238" y="4267200"/>
            <a:ext cx="62277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4800" dirty="0">
                <a:solidFill>
                  <a:schemeClr val="accent4">
                    <a:lumMod val="75000"/>
                  </a:schemeClr>
                </a:solidFill>
                <a:latin typeface="DSN Newspaper" pitchFamily="2" charset="-34"/>
                <a:cs typeface="DSN Newspaper" pitchFamily="2" charset="-34"/>
              </a:rPr>
              <a:t>กลุ่มสาระการเรียนรู้คณิตศาสตร์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2" y="228600"/>
            <a:ext cx="8497888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rgbClr val="3CC47D"/>
                </a:solidFill>
                <a:cs typeface="DSN Orchid" pitchFamily="2" charset="-34"/>
              </a:rPr>
              <a:t>การนำเสนอข้อมูลโดยใช้แผนภูมิวงกลม</a:t>
            </a:r>
            <a:r>
              <a:rPr lang="th-TH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31747" name="Picture 38" descr="http://it.thanyarat.ac.th/stat/image1/ch2p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7E7F"/>
              </a:clrFrom>
              <a:clrTo>
                <a:srgbClr val="C07E7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50" y="1676400"/>
            <a:ext cx="86169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atole Display SSi" pitchFamily="18" charset="0"/>
                <a:cs typeface="AA KS One" pitchFamily="18" charset="-34"/>
              </a:rPr>
              <a:t>การนำเสนอข้อมูลโดยใช้แผนภูมิรูปภาพ</a:t>
            </a:r>
            <a:r>
              <a:rPr lang="th-TH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A KS One" pitchFamily="18" charset="-34"/>
              </a:rPr>
              <a:t> </a:t>
            </a:r>
          </a:p>
        </p:txBody>
      </p:sp>
      <p:pic>
        <p:nvPicPr>
          <p:cNvPr id="32771" name="Picture 39" descr="http://it.thanyarat.ac.th/stat/image1/ch2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9575"/>
            <a:ext cx="6604000" cy="4949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smtClean="0">
                <a:solidFill>
                  <a:srgbClr val="00FFFF"/>
                </a:solidFill>
                <a:latin typeface="Hack &amp; Slash BRK" pitchFamily="2" charset="0"/>
                <a:cs typeface="DSN Orchid" pitchFamily="2" charset="-34"/>
              </a:rPr>
              <a:t>การนำเสนอข้อมูลโดยใช้กราฟเส้น</a:t>
            </a:r>
            <a:r>
              <a:rPr lang="th-TH" sz="380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33795" name="Picture 43" descr="http://it.thanyarat.ac.th/stat/image1/ch2p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676400"/>
            <a:ext cx="71818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รูปภาพ 6" descr="104+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624013"/>
            <a:ext cx="3922713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457200" y="-76200"/>
            <a:ext cx="759618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9500">
                <a:solidFill>
                  <a:srgbClr val="FFFF00"/>
                </a:solidFill>
                <a:latin typeface="DSN FreeJack" pitchFamily="2" charset="-34"/>
                <a:cs typeface="DSN FreeJack" pitchFamily="2" charset="-34"/>
              </a:rPr>
              <a:t>มาทำแบบฝึกหัดกันเถอะ</a:t>
            </a:r>
            <a:endParaRPr lang="en-US" sz="9500">
              <a:solidFill>
                <a:srgbClr val="FFFF00"/>
              </a:solidFill>
              <a:latin typeface="DSN FreeJack" pitchFamily="2" charset="-34"/>
              <a:cs typeface="DSN FreeJack" pitchFamily="2" charset="-34"/>
            </a:endParaRPr>
          </a:p>
        </p:txBody>
      </p:sp>
      <p:pic>
        <p:nvPicPr>
          <p:cNvPr id="34820" name="รูปภาพ 8" descr="10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673225"/>
            <a:ext cx="38862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8600" y="1625600"/>
            <a:ext cx="8610600" cy="172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dirty="0">
                <a:solidFill>
                  <a:schemeClr val="accent4">
                    <a:lumMod val="75000"/>
                  </a:schemeClr>
                </a:solidFill>
                <a:latin typeface="DSN SiRin" pitchFamily="2" charset="-34"/>
                <a:cs typeface="DSN SiRin" pitchFamily="2" charset="-34"/>
              </a:rPr>
              <a:t>ข้อมูลปฐมภูมิเป็นข้อมูลที่มีการเก็บรวบรวมข้อมูลไว้แล้ว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DSN SiRin" pitchFamily="2" charset="-34"/>
              <a:cs typeface="DSN SiRin" pitchFamily="2" charset="-34"/>
            </a:endParaRPr>
          </a:p>
        </p:txBody>
      </p:sp>
      <p:sp>
        <p:nvSpPr>
          <p:cNvPr id="5" name="สี่เหลี่ยมผืนผ้า 4" descr="*choice"/>
          <p:cNvSpPr/>
          <p:nvPr/>
        </p:nvSpPr>
        <p:spPr>
          <a:xfrm>
            <a:off x="990600" y="3810000"/>
            <a:ext cx="3759200" cy="25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atin typeface="DSN SaiMai" pitchFamily="2" charset="-34"/>
                <a:cs typeface="DSN SaiMai" pitchFamily="2" charset="-34"/>
              </a:rPr>
              <a:t>ถูกต้องนะครับ</a:t>
            </a:r>
            <a:endParaRPr lang="en-US" sz="4800" b="1" dirty="0">
              <a:latin typeface="DSN SaiMai" pitchFamily="2" charset="-34"/>
              <a:cs typeface="DSN SaiMai" pitchFamily="2" charset="-34"/>
            </a:endParaRPr>
          </a:p>
        </p:txBody>
      </p:sp>
      <p:sp>
        <p:nvSpPr>
          <p:cNvPr id="6" name="สี่เหลี่ยมผืนผ้า 5" descr="*choice*correct"/>
          <p:cNvSpPr/>
          <p:nvPr/>
        </p:nvSpPr>
        <p:spPr>
          <a:xfrm>
            <a:off x="4648200" y="3810000"/>
            <a:ext cx="3759200" cy="25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atin typeface="DSN SaiMai" pitchFamily="2" charset="-34"/>
                <a:cs typeface="DSN SaiMai" pitchFamily="2" charset="-34"/>
              </a:rPr>
              <a:t>ผิดครับท่าน</a:t>
            </a:r>
            <a:endParaRPr lang="en-US" sz="4800" b="1" dirty="0">
              <a:latin typeface="DSN SaiMai" pitchFamily="2" charset="-34"/>
              <a:cs typeface="DSN SaiMai" pitchFamily="2" charset="-34"/>
            </a:endParaRPr>
          </a:p>
        </p:txBody>
      </p:sp>
      <p:pic>
        <p:nvPicPr>
          <p:cNvPr id="35845" name="รูปภาพ 8" descr="066+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71438"/>
            <a:ext cx="17176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รูปภาพ 9" descr="06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1438"/>
            <a:ext cx="18129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รูปภาพ 6" descr="mistletoegrungeframeelementsfordesignvector-image143621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76200"/>
            <a:ext cx="27432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152400" y="152400"/>
            <a:ext cx="88392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zh-CN" sz="4800" b="1">
                <a:solidFill>
                  <a:srgbClr val="00B050"/>
                </a:solidFill>
                <a:latin typeface="2005_iannnnnUBC" pitchFamily="2" charset="0"/>
                <a:cs typeface="DSN FreeJack" pitchFamily="2" charset="-34"/>
              </a:rPr>
              <a:t>จากกราฟ</a:t>
            </a:r>
            <a:r>
              <a:rPr lang="th-TH" altLang="zh-CN" sz="4800" b="1">
                <a:solidFill>
                  <a:srgbClr val="00B050"/>
                </a:solidFill>
                <a:latin typeface="2005_iannnnnCTX-9001" pitchFamily="2" charset="0"/>
                <a:cs typeface="DSN FreeJack" pitchFamily="2" charset="-34"/>
              </a:rPr>
              <a:t>ยางพารา</a:t>
            </a:r>
            <a:r>
              <a:rPr lang="th-TH" altLang="zh-CN" sz="4800" b="1">
                <a:solidFill>
                  <a:srgbClr val="00B050"/>
                </a:solidFill>
                <a:latin typeface="2005_iannnnnUBC" pitchFamily="2" charset="0"/>
                <a:cs typeface="DSN FreeJack" pitchFamily="2" charset="-34"/>
              </a:rPr>
              <a:t>มียอดส่งออกมากที่สุดในเดือนใด</a:t>
            </a:r>
            <a:endParaRPr lang="zh-CN" altLang="en-US" sz="4800" b="1">
              <a:solidFill>
                <a:srgbClr val="00B050"/>
              </a:solidFill>
              <a:latin typeface="2005_iannnnnUBC" pitchFamily="2" charset="0"/>
              <a:cs typeface="DSN FreeJack" pitchFamily="2" charset="-34"/>
            </a:endParaRPr>
          </a:p>
        </p:txBody>
      </p:sp>
      <p:sp>
        <p:nvSpPr>
          <p:cNvPr id="7" name="Rectangle 12" descr="*choice"/>
          <p:cNvSpPr/>
          <p:nvPr/>
        </p:nvSpPr>
        <p:spPr>
          <a:xfrm>
            <a:off x="1066800" y="4724400"/>
            <a:ext cx="3429000" cy="10461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6000" b="1" dirty="0">
                <a:solidFill>
                  <a:srgbClr val="FFFF00"/>
                </a:solidFill>
                <a:latin typeface="DSN SaiMai" pitchFamily="2" charset="-34"/>
                <a:cs typeface="DSN SaiMai" pitchFamily="2" charset="-34"/>
              </a:rPr>
              <a:t> มีนาคม</a:t>
            </a:r>
            <a:endParaRPr lang="zh-CN" altLang="en-US" sz="6000" b="1" dirty="0">
              <a:solidFill>
                <a:srgbClr val="FFFF00"/>
              </a:solidFill>
              <a:latin typeface="DSN SaiMai" pitchFamily="2" charset="-34"/>
              <a:cs typeface="DSN SaiMai" pitchFamily="2" charset="-34"/>
            </a:endParaRPr>
          </a:p>
        </p:txBody>
      </p:sp>
      <p:sp>
        <p:nvSpPr>
          <p:cNvPr id="8" name="Rectangle 15" descr="*choice"/>
          <p:cNvSpPr/>
          <p:nvPr/>
        </p:nvSpPr>
        <p:spPr>
          <a:xfrm>
            <a:off x="4648200" y="4745038"/>
            <a:ext cx="3429000" cy="10461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6000" b="1" dirty="0">
                <a:solidFill>
                  <a:srgbClr val="FFFF00"/>
                </a:solidFill>
                <a:latin typeface="DSN SaiMai" pitchFamily="2" charset="-34"/>
                <a:cs typeface="DSN SaiMai" pitchFamily="2" charset="-34"/>
              </a:rPr>
              <a:t>เมษายน</a:t>
            </a:r>
            <a:endParaRPr lang="zh-CN" altLang="en-US" sz="6000" b="1" dirty="0">
              <a:solidFill>
                <a:srgbClr val="FFFF00"/>
              </a:solidFill>
              <a:latin typeface="DSN SaiMai" pitchFamily="2" charset="-34"/>
              <a:cs typeface="DSN SaiMai" pitchFamily="2" charset="-34"/>
            </a:endParaRPr>
          </a:p>
        </p:txBody>
      </p:sp>
      <p:sp>
        <p:nvSpPr>
          <p:cNvPr id="9" name="Rectangle 16" descr="*choice*correct"/>
          <p:cNvSpPr/>
          <p:nvPr/>
        </p:nvSpPr>
        <p:spPr>
          <a:xfrm>
            <a:off x="304800" y="5735638"/>
            <a:ext cx="3429000" cy="10461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6000" b="1" dirty="0">
                <a:solidFill>
                  <a:srgbClr val="FFFF00"/>
                </a:solidFill>
                <a:latin typeface="DSN SaiMai" pitchFamily="2" charset="-34"/>
                <a:cs typeface="DSN SaiMai" pitchFamily="2" charset="-34"/>
              </a:rPr>
              <a:t>พฤษภาคม</a:t>
            </a:r>
            <a:endParaRPr lang="zh-CN" altLang="en-US" sz="6000" b="1" dirty="0">
              <a:solidFill>
                <a:srgbClr val="FFFF00"/>
              </a:solidFill>
              <a:latin typeface="DSN SaiMai" pitchFamily="2" charset="-34"/>
              <a:cs typeface="DSN SaiMai" pitchFamily="2" charset="-34"/>
            </a:endParaRPr>
          </a:p>
        </p:txBody>
      </p:sp>
      <p:sp>
        <p:nvSpPr>
          <p:cNvPr id="10" name="Rectangle 17" descr="*choice"/>
          <p:cNvSpPr/>
          <p:nvPr/>
        </p:nvSpPr>
        <p:spPr>
          <a:xfrm>
            <a:off x="5486400" y="5735638"/>
            <a:ext cx="3429000" cy="10461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6000" b="1" dirty="0">
                <a:solidFill>
                  <a:srgbClr val="FFFF00"/>
                </a:solidFill>
                <a:latin typeface="DSN SaiMai" pitchFamily="2" charset="-34"/>
                <a:cs typeface="DSN SaiMai" pitchFamily="2" charset="-34"/>
              </a:rPr>
              <a:t> มิถุนายน</a:t>
            </a:r>
            <a:endParaRPr lang="zh-CN" altLang="en-US" sz="6000" b="1" dirty="0">
              <a:solidFill>
                <a:srgbClr val="FFFF00"/>
              </a:solidFill>
              <a:latin typeface="DSN SaiMai" pitchFamily="2" charset="-34"/>
              <a:cs typeface="DSN SaiMai" pitchFamily="2" charset="-34"/>
            </a:endParaRPr>
          </a:p>
        </p:txBody>
      </p:sp>
      <p:pic>
        <p:nvPicPr>
          <p:cNvPr id="36871" name="Picture 41" descr="http://it.thanyarat.ac.th/stat/image1/ch2p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71600"/>
            <a:ext cx="59436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สี่เหลี่ยมผืนผ้า 14"/>
          <p:cNvSpPr>
            <a:spLocks noChangeArrowheads="1"/>
          </p:cNvSpPr>
          <p:nvPr/>
        </p:nvSpPr>
        <p:spPr bwMode="auto">
          <a:xfrm>
            <a:off x="685800" y="228600"/>
            <a:ext cx="7851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6000">
                <a:solidFill>
                  <a:srgbClr val="3333CC"/>
                </a:solidFill>
                <a:latin typeface="Corbel" pitchFamily="34" charset="0"/>
                <a:cs typeface="DSN IsaRaPhap" pitchFamily="2" charset="-34"/>
              </a:rPr>
              <a:t>ประเภทของการนำเสนอข้อมูลมีอะไรบ้าง</a:t>
            </a:r>
            <a:endParaRPr lang="en-US" sz="4000">
              <a:latin typeface="Corbel" pitchFamily="34" charset="0"/>
            </a:endParaRPr>
          </a:p>
        </p:txBody>
      </p:sp>
      <p:sp>
        <p:nvSpPr>
          <p:cNvPr id="37891" name="Rectangle 14" descr="*blank"/>
          <p:cNvSpPr>
            <a:spLocks noChangeArrowheads="1"/>
          </p:cNvSpPr>
          <p:nvPr/>
        </p:nvSpPr>
        <p:spPr bwMode="auto">
          <a:xfrm>
            <a:off x="381000" y="2209800"/>
            <a:ext cx="19812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alibri" pitchFamily="34" charset="0"/>
            </a:endParaRPr>
          </a:p>
        </p:txBody>
      </p:sp>
      <p:sp>
        <p:nvSpPr>
          <p:cNvPr id="37892" name="Rectangle 14" descr="*blank"/>
          <p:cNvSpPr>
            <a:spLocks noChangeArrowheads="1"/>
          </p:cNvSpPr>
          <p:nvPr/>
        </p:nvSpPr>
        <p:spPr bwMode="auto">
          <a:xfrm>
            <a:off x="2590800" y="2209800"/>
            <a:ext cx="19812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alibri" pitchFamily="34" charset="0"/>
            </a:endParaRPr>
          </a:p>
        </p:txBody>
      </p:sp>
      <p:sp>
        <p:nvSpPr>
          <p:cNvPr id="37893" name="Rectangle 14" descr="*blank"/>
          <p:cNvSpPr>
            <a:spLocks noChangeArrowheads="1"/>
          </p:cNvSpPr>
          <p:nvPr/>
        </p:nvSpPr>
        <p:spPr bwMode="auto">
          <a:xfrm>
            <a:off x="4876800" y="2209800"/>
            <a:ext cx="19812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alibri" pitchFamily="34" charset="0"/>
            </a:endParaRPr>
          </a:p>
        </p:txBody>
      </p:sp>
      <p:sp>
        <p:nvSpPr>
          <p:cNvPr id="37894" name="Rectangle 14" descr="*blank"/>
          <p:cNvSpPr>
            <a:spLocks noChangeArrowheads="1"/>
          </p:cNvSpPr>
          <p:nvPr/>
        </p:nvSpPr>
        <p:spPr bwMode="auto">
          <a:xfrm>
            <a:off x="7086600" y="2209800"/>
            <a:ext cx="19812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alibri" pitchFamily="34" charset="0"/>
            </a:endParaRPr>
          </a:p>
        </p:txBody>
      </p:sp>
      <p:sp>
        <p:nvSpPr>
          <p:cNvPr id="37895" name="Rectangle 14" descr="*blank"/>
          <p:cNvSpPr>
            <a:spLocks noChangeArrowheads="1"/>
          </p:cNvSpPr>
          <p:nvPr/>
        </p:nvSpPr>
        <p:spPr bwMode="auto">
          <a:xfrm>
            <a:off x="381000" y="3657600"/>
            <a:ext cx="19812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alibri" pitchFamily="34" charset="0"/>
            </a:endParaRPr>
          </a:p>
        </p:txBody>
      </p:sp>
      <p:sp>
        <p:nvSpPr>
          <p:cNvPr id="37896" name="Rectangle 14" descr="*blank"/>
          <p:cNvSpPr>
            <a:spLocks noChangeArrowheads="1"/>
          </p:cNvSpPr>
          <p:nvPr/>
        </p:nvSpPr>
        <p:spPr bwMode="auto">
          <a:xfrm>
            <a:off x="2590800" y="3657600"/>
            <a:ext cx="19812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alibri" pitchFamily="34" charset="0"/>
            </a:endParaRPr>
          </a:p>
        </p:txBody>
      </p:sp>
      <p:sp>
        <p:nvSpPr>
          <p:cNvPr id="37897" name="Rectangle 14" descr="*blank"/>
          <p:cNvSpPr>
            <a:spLocks noChangeArrowheads="1"/>
          </p:cNvSpPr>
          <p:nvPr/>
        </p:nvSpPr>
        <p:spPr bwMode="auto">
          <a:xfrm>
            <a:off x="4876800" y="3657600"/>
            <a:ext cx="19812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alibri" pitchFamily="34" charset="0"/>
            </a:endParaRPr>
          </a:p>
        </p:txBody>
      </p:sp>
      <p:sp>
        <p:nvSpPr>
          <p:cNvPr id="37898" name="Rectangle 14" descr="*blank"/>
          <p:cNvSpPr>
            <a:spLocks noChangeArrowheads="1"/>
          </p:cNvSpPr>
          <p:nvPr/>
        </p:nvSpPr>
        <p:spPr bwMode="auto">
          <a:xfrm>
            <a:off x="7086600" y="3657600"/>
            <a:ext cx="1981200" cy="83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alibri" pitchFamily="34" charset="0"/>
            </a:endParaRPr>
          </a:p>
        </p:txBody>
      </p:sp>
      <p:sp>
        <p:nvSpPr>
          <p:cNvPr id="24" name="สี่เหลี่ยมผืนผ้า 23" descr="*keyboard"/>
          <p:cNvSpPr/>
          <p:nvPr/>
        </p:nvSpPr>
        <p:spPr>
          <a:xfrm>
            <a:off x="838200" y="5029200"/>
            <a:ext cx="8001000" cy="166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/>
              <a:t>&lt;Keyboard will appear here based on shape and location of this rectangle.&gt;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 descr="*draw"/>
          <p:cNvSpPr/>
          <p:nvPr/>
        </p:nvSpPr>
        <p:spPr>
          <a:xfrm>
            <a:off x="0" y="0"/>
            <a:ext cx="3614738" cy="4699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52400" y="304800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8000">
                <a:solidFill>
                  <a:srgbClr val="00B050"/>
                </a:solidFill>
                <a:latin typeface="DSN PaTiMoke" pitchFamily="2" charset="-34"/>
                <a:cs typeface="AA KS One" pitchFamily="18" charset="-34"/>
              </a:rPr>
              <a:t>จับคู่ดูสิ</a:t>
            </a:r>
            <a:endParaRPr lang="en-US" sz="8000">
              <a:solidFill>
                <a:srgbClr val="00B050"/>
              </a:solidFill>
              <a:latin typeface="DSN PaTiMoke" pitchFamily="2" charset="-34"/>
              <a:cs typeface="AA KS One" pitchFamily="18" charset="-34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3117850" y="714375"/>
            <a:ext cx="592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>
                <a:solidFill>
                  <a:srgbClr val="FFFF00"/>
                </a:solidFill>
                <a:latin typeface="DSN SukSaWat" pitchFamily="2" charset="-34"/>
                <a:cs typeface="DSN SukSaWat" pitchFamily="2" charset="-34"/>
              </a:rPr>
              <a:t>ว่าแต่ละภาพเป็นการนำเสนอข้อมูลแบบใด</a:t>
            </a:r>
            <a:endParaRPr lang="en-US" sz="3600">
              <a:solidFill>
                <a:srgbClr val="FFFF00"/>
              </a:solidFill>
              <a:latin typeface="DSN SukSaWat" pitchFamily="2" charset="-34"/>
              <a:cs typeface="DSN SukSaWat" pitchFamily="2" charset="-34"/>
            </a:endParaRPr>
          </a:p>
        </p:txBody>
      </p:sp>
      <p:pic>
        <p:nvPicPr>
          <p:cNvPr id="38917" name="Picture 41" descr="http://it.thanyarat.ac.th/stat/image1/ch2p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1524000"/>
            <a:ext cx="2470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8" descr="http://it.thanyarat.ac.th/stat/image1/ch2p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7E7F"/>
              </a:clrFrom>
              <a:clrTo>
                <a:srgbClr val="C07E7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752600"/>
            <a:ext cx="2047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9" descr="http://it.thanyarat.ac.th/stat/image1/ch2p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676400"/>
            <a:ext cx="1830388" cy="1371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8920" name="Picture 43" descr="http://it.thanyarat.ac.th/stat/image1/ch2p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9700" y="1676400"/>
            <a:ext cx="1892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19"/>
          <p:cNvSpPr txBox="1">
            <a:spLocks noChangeArrowheads="1"/>
          </p:cNvSpPr>
          <p:nvPr/>
        </p:nvSpPr>
        <p:spPr bwMode="auto">
          <a:xfrm>
            <a:off x="6629400" y="4168775"/>
            <a:ext cx="236220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>
                <a:solidFill>
                  <a:srgbClr val="0070C0"/>
                </a:solidFill>
                <a:latin typeface="DSN SaiMai" pitchFamily="2" charset="-34"/>
                <a:cs typeface="DSN SaiMai" pitchFamily="2" charset="-34"/>
              </a:rPr>
              <a:t>แผนภูมิรูปภาพ</a:t>
            </a:r>
            <a:endParaRPr lang="en-US" sz="4000" b="1">
              <a:solidFill>
                <a:srgbClr val="0070C0"/>
              </a:solidFill>
              <a:latin typeface="DSN SaiMai" pitchFamily="2" charset="-34"/>
              <a:cs typeface="DSN SaiMai" pitchFamily="2" charset="-34"/>
            </a:endParaRPr>
          </a:p>
        </p:txBody>
      </p:sp>
      <p:sp>
        <p:nvSpPr>
          <p:cNvPr id="38922" name="TextBox 23"/>
          <p:cNvSpPr txBox="1">
            <a:spLocks noChangeArrowheads="1"/>
          </p:cNvSpPr>
          <p:nvPr/>
        </p:nvSpPr>
        <p:spPr bwMode="auto">
          <a:xfrm>
            <a:off x="5029200" y="5387975"/>
            <a:ext cx="175260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>
                <a:solidFill>
                  <a:srgbClr val="0070C0"/>
                </a:solidFill>
                <a:latin typeface="DSN SaiMai" pitchFamily="2" charset="-34"/>
                <a:cs typeface="DSN SaiMai" pitchFamily="2" charset="-34"/>
              </a:rPr>
              <a:t>กราฟเส้น</a:t>
            </a:r>
            <a:endParaRPr lang="en-US" sz="4000" b="1">
              <a:solidFill>
                <a:srgbClr val="0070C0"/>
              </a:solidFill>
              <a:latin typeface="DSN SaiMai" pitchFamily="2" charset="-34"/>
              <a:cs typeface="DSN SaiMai" pitchFamily="2" charset="-34"/>
            </a:endParaRPr>
          </a:p>
        </p:txBody>
      </p:sp>
      <p:sp>
        <p:nvSpPr>
          <p:cNvPr id="38923" name="TextBox 24"/>
          <p:cNvSpPr txBox="1">
            <a:spLocks noChangeArrowheads="1"/>
          </p:cNvSpPr>
          <p:nvPr/>
        </p:nvSpPr>
        <p:spPr bwMode="auto">
          <a:xfrm>
            <a:off x="152400" y="4092575"/>
            <a:ext cx="236220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>
                <a:solidFill>
                  <a:srgbClr val="0070C0"/>
                </a:solidFill>
                <a:latin typeface="DSN SaiMai" pitchFamily="2" charset="-34"/>
                <a:cs typeface="DSN SaiMai" pitchFamily="2" charset="-34"/>
              </a:rPr>
              <a:t>แผนภูมิวงกลม</a:t>
            </a:r>
            <a:endParaRPr lang="en-US" sz="4000" b="1">
              <a:solidFill>
                <a:srgbClr val="0070C0"/>
              </a:solidFill>
              <a:latin typeface="DSN SaiMai" pitchFamily="2" charset="-34"/>
              <a:cs typeface="DSN SaiMai" pitchFamily="2" charset="-34"/>
            </a:endParaRPr>
          </a:p>
        </p:txBody>
      </p:sp>
      <p:sp>
        <p:nvSpPr>
          <p:cNvPr id="38924" name="TextBox 25"/>
          <p:cNvSpPr txBox="1">
            <a:spLocks noChangeArrowheads="1"/>
          </p:cNvSpPr>
          <p:nvPr/>
        </p:nvSpPr>
        <p:spPr bwMode="auto">
          <a:xfrm>
            <a:off x="2438400" y="5387975"/>
            <a:ext cx="182880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70C0"/>
                </a:solidFill>
                <a:latin typeface="DSN SaiMai" pitchFamily="2" charset="-34"/>
                <a:cs typeface="DSN SaiMai" pitchFamily="2" charset="-34"/>
              </a:rPr>
              <a:t>แผนภูมิแท่ง</a:t>
            </a:r>
            <a:endParaRPr lang="en-US" sz="4000" b="1" dirty="0">
              <a:solidFill>
                <a:srgbClr val="0070C0"/>
              </a:solidFill>
              <a:latin typeface="DSN SaiMai" pitchFamily="2" charset="-34"/>
              <a:cs typeface="DSN SaiMai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9" descr="http://it.thanyarat.ac.th/stat/image1/ch2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888" y="1576388"/>
            <a:ext cx="7046912" cy="5281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52400" y="-41275"/>
            <a:ext cx="4741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6600" b="1">
                <a:solidFill>
                  <a:srgbClr val="C00000"/>
                </a:solidFill>
                <a:latin typeface="DSN Modern" pitchFamily="2" charset="-34"/>
                <a:cs typeface="DSN Modern" pitchFamily="2" charset="-34"/>
              </a:rPr>
              <a:t>ปีไหนขายได้เท่าไหร่</a:t>
            </a:r>
            <a:endParaRPr lang="en-US" sz="6600" b="1">
              <a:solidFill>
                <a:srgbClr val="C00000"/>
              </a:solidFill>
              <a:latin typeface="DSN Modern" pitchFamily="2" charset="-34"/>
              <a:cs typeface="DSN Modern" pitchFamily="2" charset="-34"/>
            </a:endParaRP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4149725" y="838200"/>
            <a:ext cx="4887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FF00"/>
                </a:solidFill>
                <a:latin typeface="DSN FreeHand" pitchFamily="2" charset="-34"/>
                <a:cs typeface="DSN FreeHand" pitchFamily="2" charset="-34"/>
              </a:rPr>
              <a:t>ยกข้อความไปต่อท้ายปี พ.ศ. ได้เลย</a:t>
            </a:r>
            <a:endParaRPr lang="en-US" sz="3600" b="1">
              <a:solidFill>
                <a:srgbClr val="FFFF00"/>
              </a:solidFill>
              <a:latin typeface="DSN FreeHand" pitchFamily="2" charset="-34"/>
              <a:cs typeface="DSN FreeHand" pitchFamily="2" charset="-34"/>
            </a:endParaRPr>
          </a:p>
        </p:txBody>
      </p:sp>
      <p:sp>
        <p:nvSpPr>
          <p:cNvPr id="7" name="TextBox 6" descr="*drag*1"/>
          <p:cNvSpPr txBox="1"/>
          <p:nvPr/>
        </p:nvSpPr>
        <p:spPr>
          <a:xfrm>
            <a:off x="457200" y="2743200"/>
            <a:ext cx="890588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dist="37357" dir="2700000" rotWithShape="0">
              <a:scrgbClr r="0" g="0" b="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50,000</a:t>
            </a:r>
          </a:p>
        </p:txBody>
      </p:sp>
      <p:sp>
        <p:nvSpPr>
          <p:cNvPr id="8" name="TextBox 7" descr="*drag*1"/>
          <p:cNvSpPr txBox="1"/>
          <p:nvPr/>
        </p:nvSpPr>
        <p:spPr>
          <a:xfrm>
            <a:off x="152400" y="3135313"/>
            <a:ext cx="890588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dist="37357" dir="2700000" rotWithShape="0">
              <a:scrgbClr r="0" g="0" b="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30,000</a:t>
            </a:r>
          </a:p>
        </p:txBody>
      </p:sp>
      <p:sp>
        <p:nvSpPr>
          <p:cNvPr id="9" name="TextBox 8" descr="*drag*1"/>
          <p:cNvSpPr txBox="1"/>
          <p:nvPr/>
        </p:nvSpPr>
        <p:spPr>
          <a:xfrm>
            <a:off x="1090613" y="3048000"/>
            <a:ext cx="890587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dist="37357" dir="2700000" rotWithShape="0">
              <a:scrgbClr r="0" g="0" b="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10,000</a:t>
            </a:r>
          </a:p>
        </p:txBody>
      </p:sp>
      <p:sp>
        <p:nvSpPr>
          <p:cNvPr id="10" name="TextBox 9" descr="*drag*1"/>
          <p:cNvSpPr txBox="1"/>
          <p:nvPr/>
        </p:nvSpPr>
        <p:spPr>
          <a:xfrm>
            <a:off x="914400" y="3505200"/>
            <a:ext cx="890588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dist="37357" dir="2700000" rotWithShape="0">
              <a:scrgbClr r="0" g="0" b="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58,000</a:t>
            </a:r>
          </a:p>
        </p:txBody>
      </p:sp>
      <p:sp>
        <p:nvSpPr>
          <p:cNvPr id="11" name="TextBox 10" descr="*drag*1"/>
          <p:cNvSpPr txBox="1"/>
          <p:nvPr/>
        </p:nvSpPr>
        <p:spPr>
          <a:xfrm>
            <a:off x="404813" y="3973513"/>
            <a:ext cx="890587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dist="37357" dir="2700000" rotWithShape="0">
              <a:scrgbClr r="0" g="0" b="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32,000</a:t>
            </a:r>
          </a:p>
        </p:txBody>
      </p:sp>
      <p:sp>
        <p:nvSpPr>
          <p:cNvPr id="12" name="TextBox 11" descr="*drag*1"/>
          <p:cNvSpPr txBox="1"/>
          <p:nvPr/>
        </p:nvSpPr>
        <p:spPr>
          <a:xfrm>
            <a:off x="76200" y="3657600"/>
            <a:ext cx="890588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dist="37357" dir="2700000" rotWithShape="0">
              <a:scrgbClr r="0" g="0" b="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63,000</a:t>
            </a:r>
          </a:p>
        </p:txBody>
      </p:sp>
      <p:sp>
        <p:nvSpPr>
          <p:cNvPr id="13" name="TextBox 12" descr="*drag*1"/>
          <p:cNvSpPr txBox="1"/>
          <p:nvPr/>
        </p:nvSpPr>
        <p:spPr>
          <a:xfrm>
            <a:off x="304800" y="4343400"/>
            <a:ext cx="890588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dist="37357" dir="2700000" rotWithShape="0">
              <a:scrgbClr r="0" g="0" b="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10,000</a:t>
            </a:r>
          </a:p>
        </p:txBody>
      </p:sp>
      <p:sp>
        <p:nvSpPr>
          <p:cNvPr id="39948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1600200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solidFill>
                  <a:srgbClr val="FF0000"/>
                </a:solidFill>
              </a:rPr>
              <a:t>วางตรงนี้เลย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9949" name="TextBox 15"/>
          <p:cNvSpPr txBox="1">
            <a:spLocks noChangeArrowheads="1"/>
          </p:cNvSpPr>
          <p:nvPr/>
        </p:nvSpPr>
        <p:spPr bwMode="auto">
          <a:xfrm>
            <a:off x="4114800" y="3178175"/>
            <a:ext cx="1600200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solidFill>
                  <a:srgbClr val="FF0000"/>
                </a:solidFill>
              </a:rPr>
              <a:t>วางตรงนี้เลย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9950" name="TextBox 16"/>
          <p:cNvSpPr txBox="1">
            <a:spLocks noChangeArrowheads="1"/>
          </p:cNvSpPr>
          <p:nvPr/>
        </p:nvSpPr>
        <p:spPr bwMode="auto">
          <a:xfrm>
            <a:off x="5486400" y="3711575"/>
            <a:ext cx="1600200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solidFill>
                  <a:srgbClr val="FF0000"/>
                </a:solidFill>
              </a:rPr>
              <a:t>วางตรงนี้เลย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9951" name="TextBox 17"/>
          <p:cNvSpPr txBox="1">
            <a:spLocks noChangeArrowheads="1"/>
          </p:cNvSpPr>
          <p:nvPr/>
        </p:nvSpPr>
        <p:spPr bwMode="auto">
          <a:xfrm>
            <a:off x="5791200" y="4191000"/>
            <a:ext cx="1600200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solidFill>
                  <a:srgbClr val="FF0000"/>
                </a:solidFill>
              </a:rPr>
              <a:t>วางตรงนี้เลย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9952" name="TextBox 18"/>
          <p:cNvSpPr txBox="1">
            <a:spLocks noChangeArrowheads="1"/>
          </p:cNvSpPr>
          <p:nvPr/>
        </p:nvSpPr>
        <p:spPr bwMode="auto">
          <a:xfrm>
            <a:off x="6858000" y="4702175"/>
            <a:ext cx="1600200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solidFill>
                  <a:srgbClr val="FF0000"/>
                </a:solidFill>
              </a:rPr>
              <a:t>วางตรงนี้เลย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9953" name="TextBox 19"/>
          <p:cNvSpPr txBox="1">
            <a:spLocks noChangeArrowheads="1"/>
          </p:cNvSpPr>
          <p:nvPr/>
        </p:nvSpPr>
        <p:spPr bwMode="auto">
          <a:xfrm>
            <a:off x="7467600" y="5159375"/>
            <a:ext cx="1600200" cy="4794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800" b="1">
                <a:solidFill>
                  <a:srgbClr val="FF0000"/>
                </a:solidFill>
              </a:rPr>
              <a:t>วางตรงนี้เลย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9954" name="TextBox 20"/>
          <p:cNvSpPr txBox="1">
            <a:spLocks noChangeArrowheads="1"/>
          </p:cNvSpPr>
          <p:nvPr/>
        </p:nvSpPr>
        <p:spPr bwMode="auto">
          <a:xfrm>
            <a:off x="7848600" y="5715000"/>
            <a:ext cx="1219200" cy="393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 b="1">
                <a:solidFill>
                  <a:srgbClr val="FF0000"/>
                </a:solidFill>
              </a:rPr>
              <a:t>วางตรงนี้เลย</a:t>
            </a:r>
            <a:endParaRPr 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 descr="*scoreboard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600" smtClean="0"/>
              <a:t>&lt;Scoreboard will appear here, leave shape as-is.&gt;</a:t>
            </a:r>
            <a:endParaRPr 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smtClean="0">
                <a:solidFill>
                  <a:schemeClr val="accent1">
                    <a:satMod val="150000"/>
                  </a:schemeClr>
                </a:solidFill>
                <a:latin typeface="DSN ThongChai" pitchFamily="2" charset="-34"/>
                <a:cs typeface="DSN ThongChai" pitchFamily="2" charset="-34"/>
              </a:rPr>
              <a:t>หน่วยการเรียนรู้ที่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10000" b="1" smtClean="0">
                <a:solidFill>
                  <a:srgbClr val="3CC47D"/>
                </a:solidFill>
                <a:latin typeface="DSN Newspaper" pitchFamily="2" charset="-34"/>
                <a:cs typeface="DSN Newspaper" pitchFamily="2" charset="-34"/>
              </a:rPr>
              <a:t>เรื่องสถิติ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th-TH" smtClean="0">
              <a:latin typeface="DSN Newspaper" pitchFamily="2" charset="-34"/>
              <a:cs typeface="DSN Newspaper" pitchFamily="2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th-TH" smtClean="0"/>
          </a:p>
        </p:txBody>
      </p:sp>
      <p:pic>
        <p:nvPicPr>
          <p:cNvPr id="23556" name="รูปภาพ 6" descr="kanit[1]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676400"/>
            <a:ext cx="4097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smtClean="0">
                <a:solidFill>
                  <a:srgbClr val="3CC47D"/>
                </a:solidFill>
                <a:cs typeface="DSN ThongChai" pitchFamily="2" charset="-34"/>
              </a:rPr>
              <a:t>ผลการเรียนรู้ที่คาดหวัง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4196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latin typeface="DSN FreeJack" pitchFamily="2" charset="-34"/>
                <a:cs typeface="DSN FreeJack" pitchFamily="2" charset="-34"/>
              </a:rPr>
              <a:t>1.	</a:t>
            </a:r>
            <a:r>
              <a:rPr lang="th-TH" sz="3600" b="1" dirty="0" smtClean="0">
                <a:latin typeface="DSN FreeJack" pitchFamily="2" charset="-34"/>
                <a:cs typeface="DSN FreeJack" pitchFamily="2" charset="-34"/>
              </a:rPr>
              <a:t>มีความคิดรวบยอดเกี่ยวกับขั้นตอนวิธีการการนำเสนอข้อมูลด้วยตารางแจกแจงความถี่ และนำไปประยุกต์ใช้ในสถานการณ์ชีวิตประจำวันได้</a:t>
            </a:r>
            <a:endParaRPr lang="en-US" sz="3600" b="1" dirty="0" smtClean="0">
              <a:latin typeface="DSN FreeJack" pitchFamily="2" charset="-34"/>
              <a:cs typeface="DSN FreeJack" pitchFamily="2" charset="-34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latin typeface="DSN FreeJack" pitchFamily="2" charset="-34"/>
                <a:cs typeface="DSN FreeJack" pitchFamily="2" charset="-34"/>
              </a:rPr>
              <a:t>2.	</a:t>
            </a:r>
            <a:r>
              <a:rPr lang="th-TH" sz="3600" b="1" dirty="0" smtClean="0">
                <a:latin typeface="DSN FreeJack" pitchFamily="2" charset="-34"/>
                <a:cs typeface="DSN FreeJack" pitchFamily="2" charset="-34"/>
              </a:rPr>
              <a:t>อธิบายขั้นตอนวิธีการนำเสนอข้อมูลด้วยตารางแจกแจงความถี่</a:t>
            </a:r>
            <a:endParaRPr lang="en-US" sz="3600" b="1" dirty="0" smtClean="0">
              <a:latin typeface="DSN FreeJack" pitchFamily="2" charset="-34"/>
              <a:cs typeface="DSN FreeJack" pitchFamily="2" charset="-34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latin typeface="DSN FreeJack" pitchFamily="2" charset="-34"/>
                <a:cs typeface="DSN FreeJack" pitchFamily="2" charset="-34"/>
              </a:rPr>
              <a:t>3.	</a:t>
            </a:r>
            <a:r>
              <a:rPr lang="th-TH" sz="3600" b="1" dirty="0" smtClean="0">
                <a:latin typeface="DSN FreeJack" pitchFamily="2" charset="-34"/>
                <a:cs typeface="DSN FreeJack" pitchFamily="2" charset="-34"/>
              </a:rPr>
              <a:t>เขียนแสดงการนำเสนอข้อมูลด้วยตารางแจกแจงความถี่</a:t>
            </a:r>
            <a:endParaRPr lang="en-US" sz="3600" b="1" dirty="0" smtClean="0">
              <a:latin typeface="DSN FreeJack" pitchFamily="2" charset="-34"/>
              <a:cs typeface="DSN FreeJack" pitchFamily="2" charset="-34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latin typeface="DSN FreeJack" pitchFamily="2" charset="-34"/>
                <a:cs typeface="DSN FreeJack" pitchFamily="2" charset="-34"/>
              </a:rPr>
              <a:t>4.	</a:t>
            </a:r>
            <a:r>
              <a:rPr lang="th-TH" sz="3600" b="1" dirty="0" smtClean="0">
                <a:latin typeface="DSN FreeJack" pitchFamily="2" charset="-34"/>
                <a:cs typeface="DSN FreeJack" pitchFamily="2" charset="-34"/>
              </a:rPr>
              <a:t>อธิบายเกี่ยวกับความหมายประเภทของข้อมูลและรูปแบบการนำเสนอข้อมูลด้วยการแจกแจง ความถี่</a:t>
            </a:r>
            <a:endParaRPr lang="en-US" sz="3600" b="1" dirty="0" smtClean="0">
              <a:latin typeface="DSN FreeJack" pitchFamily="2" charset="-34"/>
              <a:cs typeface="DSN FreeJack" pitchFamily="2" charset="-34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latin typeface="DSN FreeJack" pitchFamily="2" charset="-34"/>
                <a:cs typeface="DSN FreeJack" pitchFamily="2" charset="-34"/>
              </a:rPr>
              <a:t>5.	</a:t>
            </a:r>
            <a:r>
              <a:rPr lang="th-TH" sz="3600" b="1" dirty="0" smtClean="0">
                <a:latin typeface="DSN FreeJack" pitchFamily="2" charset="-34"/>
                <a:cs typeface="DSN FreeJack" pitchFamily="2" charset="-34"/>
              </a:rPr>
              <a:t>มีเจตคติที่ดีต่อวิชาคณิตศาสตร์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015287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smtClean="0">
                <a:solidFill>
                  <a:schemeClr val="accent1">
                    <a:satMod val="150000"/>
                  </a:schemeClr>
                </a:solidFill>
                <a:cs typeface="DSN Orchid" pitchFamily="2" charset="-34"/>
              </a:rPr>
              <a:t>สถิติ และ ข้อมูล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4350"/>
            <a:ext cx="79248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solidFill>
                  <a:srgbClr val="3333CC"/>
                </a:solidFill>
                <a:latin typeface="DSN FreeJack" pitchFamily="2" charset="-34"/>
                <a:cs typeface="DSN FreeJack" pitchFamily="2" charset="-34"/>
              </a:rPr>
              <a:t>สถิติ </a:t>
            </a:r>
            <a:r>
              <a:rPr lang="th-TH" sz="2800" b="1" smtClean="0">
                <a:solidFill>
                  <a:srgbClr val="3CC47D"/>
                </a:solidFill>
                <a:latin typeface="DSN FreeJack" pitchFamily="2" charset="-34"/>
                <a:cs typeface="DSN FreeJack" pitchFamily="2" charset="-34"/>
              </a:rPr>
              <a:t> </a:t>
            </a:r>
            <a:r>
              <a:rPr lang="th-TH" sz="2800" smtClean="0">
                <a:latin typeface="DSN FreeJack" pitchFamily="2" charset="-34"/>
                <a:cs typeface="DSN FreeJack" pitchFamily="2" charset="-34"/>
              </a:rPr>
              <a:t>หมายถึง ศาสตร์ที่ว่าด้วยระเบียบวิธีการทางสถิติ ซึ่งประกอบด้วยการเก็บรวบรวมข้อมูล การนำเสนอข้อมูล การวิเคราะห์และแปลความหมายข้อมูล </a:t>
            </a:r>
            <a:endParaRPr lang="th-TH" sz="2800" b="1" smtClean="0">
              <a:solidFill>
                <a:srgbClr val="3CC47D"/>
              </a:solidFill>
              <a:latin typeface="DSN FreeJack" pitchFamily="2" charset="-34"/>
              <a:cs typeface="DSN FreeJack" pitchFamily="2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solidFill>
                  <a:srgbClr val="3333CC"/>
                </a:solidFill>
                <a:latin typeface="DSN FreeJack" pitchFamily="2" charset="-34"/>
                <a:cs typeface="DSN FreeJack" pitchFamily="2" charset="-34"/>
              </a:rPr>
              <a:t>ข้อมูล</a:t>
            </a:r>
            <a:r>
              <a:rPr lang="th-TH" sz="2800" smtClean="0">
                <a:latin typeface="DSN FreeJack" pitchFamily="2" charset="-34"/>
                <a:cs typeface="DSN FreeJack" pitchFamily="2" charset="-34"/>
              </a:rPr>
              <a:t> คือ ข้อเท็จจริงของเรื่องใดเรื่องหนึ่งที่เรามีความสนใจจะศึกษา ซึ่งอาจเป็นข้อมูลที่เกี่ยวข้องกับปริมาณ หรือไม่ใช่ปริมาณก็ได้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solidFill>
                  <a:srgbClr val="3333CC"/>
                </a:solidFill>
                <a:latin typeface="DSN FreeJack" pitchFamily="2" charset="-34"/>
                <a:cs typeface="DSN FreeJack" pitchFamily="2" charset="-34"/>
              </a:rPr>
              <a:t>ประเภทของข้อมูลมี </a:t>
            </a:r>
            <a:r>
              <a:rPr lang="en-US" b="1" smtClean="0">
                <a:solidFill>
                  <a:srgbClr val="3333CC"/>
                </a:solidFill>
                <a:latin typeface="DSN FreeJack" pitchFamily="2" charset="-34"/>
                <a:cs typeface="DSN FreeJack" pitchFamily="2" charset="-34"/>
              </a:rPr>
              <a:t>2 </a:t>
            </a:r>
            <a:r>
              <a:rPr lang="th-TH" b="1" smtClean="0">
                <a:solidFill>
                  <a:srgbClr val="3333CC"/>
                </a:solidFill>
                <a:latin typeface="DSN FreeJack" pitchFamily="2" charset="-34"/>
                <a:cs typeface="DSN FreeJack" pitchFamily="2" charset="-34"/>
              </a:rPr>
              <a:t>ประเภท คือ</a:t>
            </a:r>
            <a:endParaRPr lang="en-US" b="1" smtClean="0">
              <a:solidFill>
                <a:srgbClr val="3333CC"/>
              </a:solidFill>
              <a:latin typeface="DSN FreeJack" pitchFamily="2" charset="-34"/>
              <a:cs typeface="DSN FreeJack" pitchFamily="2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accent2"/>
                </a:solidFill>
                <a:latin typeface="DSN FreeJack" pitchFamily="2" charset="-34"/>
                <a:cs typeface="DSN FreeJack" pitchFamily="2" charset="-34"/>
              </a:rPr>
              <a:t>1.	</a:t>
            </a:r>
            <a:r>
              <a:rPr lang="th-TH" b="1" smtClean="0">
                <a:solidFill>
                  <a:schemeClr val="accent2"/>
                </a:solidFill>
                <a:latin typeface="DSN FreeJack" pitchFamily="2" charset="-34"/>
                <a:cs typeface="DSN FreeJack" pitchFamily="2" charset="-34"/>
              </a:rPr>
              <a:t>ข้อมูลปฐมภูมิ</a:t>
            </a:r>
            <a:r>
              <a:rPr lang="th-TH" sz="2800" b="1" smtClean="0">
                <a:latin typeface="DSN FreeJack" pitchFamily="2" charset="-34"/>
                <a:cs typeface="DSN FreeJack" pitchFamily="2" charset="-34"/>
              </a:rPr>
              <a:t> </a:t>
            </a:r>
            <a:r>
              <a:rPr lang="en-US" sz="2800" smtClean="0">
                <a:latin typeface="DSN FreeJack" pitchFamily="2" charset="-34"/>
                <a:cs typeface="DSN FreeJack" pitchFamily="2" charset="-34"/>
              </a:rPr>
              <a:t>(primary data)   </a:t>
            </a:r>
            <a:r>
              <a:rPr lang="th-TH" sz="2800" smtClean="0">
                <a:latin typeface="DSN FreeJack" pitchFamily="2" charset="-34"/>
                <a:cs typeface="DSN FreeJack" pitchFamily="2" charset="-34"/>
              </a:rPr>
              <a:t>ซึ่งเป็นข้อมูลที่ผู้ใช้ต้องเก็บรวบรวมโดยตรงจากแหล่งที่มาของข้อมูลโดยตรง โดยข้อมูลเหล่านี้ไม่มีผู้ใดเก็บรวบรวมข้อมูลไว้ก่อน เช่น การทำ     สำมะโนหรือการสำรวจจากกลุ่มตัวอย่าง</a:t>
            </a:r>
            <a:endParaRPr lang="en-US" sz="2800" smtClean="0">
              <a:latin typeface="DSN FreeJack" pitchFamily="2" charset="-34"/>
              <a:cs typeface="DSN FreeJack" pitchFamily="2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accent2"/>
                </a:solidFill>
                <a:latin typeface="DSN FreeJack" pitchFamily="2" charset="-34"/>
                <a:cs typeface="DSN FreeJack" pitchFamily="2" charset="-34"/>
              </a:rPr>
              <a:t>2.	</a:t>
            </a:r>
            <a:r>
              <a:rPr lang="th-TH" b="1" smtClean="0">
                <a:solidFill>
                  <a:schemeClr val="accent2"/>
                </a:solidFill>
                <a:latin typeface="DSN FreeJack" pitchFamily="2" charset="-34"/>
                <a:cs typeface="DSN FreeJack" pitchFamily="2" charset="-34"/>
              </a:rPr>
              <a:t>ข้อมูลทุติยภูมิ</a:t>
            </a:r>
            <a:r>
              <a:rPr lang="en-US" sz="2800" smtClean="0">
                <a:latin typeface="DSN FreeJack" pitchFamily="2" charset="-34"/>
                <a:cs typeface="DSN FreeJack" pitchFamily="2" charset="-34"/>
              </a:rPr>
              <a:t> (secondary data) </a:t>
            </a:r>
            <a:r>
              <a:rPr lang="th-TH" sz="2800" smtClean="0">
                <a:latin typeface="DSN FreeJack" pitchFamily="2" charset="-34"/>
                <a:cs typeface="DSN FreeJack" pitchFamily="2" charset="-34"/>
              </a:rPr>
              <a:t>ซึ่งข้อมูลประเภทนี้จะเป็นข้อมูลที่มีการเก็บรวบรวมไว้แล้ว เพื่อนำไปใช้ในจุดประสงค์อย่างใดอย่างหนึ่ง ซึ่งแหล่งที่มาของข้อมูลประเภทนี้จะได้มาจากหน่วยงานของราชการหรือเอกชนต่างๆ ซึ่งอาจเป็นข้อมูลเชิงปริมาณ หรือข้อมูลเชิงคุณภาพ</a:t>
            </a:r>
            <a:r>
              <a:rPr lang="en-US" sz="1800" smtClean="0"/>
              <a:t> </a:t>
            </a:r>
            <a:endParaRPr lang="th-TH" sz="180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7086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8800" dirty="0" smtClean="0">
                <a:solidFill>
                  <a:schemeClr val="accent1">
                    <a:satMod val="150000"/>
                  </a:schemeClr>
                </a:solidFill>
                <a:cs typeface="DSN Newspaper" pitchFamily="2" charset="-34"/>
              </a:rPr>
              <a:t>การนำเสนอข้อมูล</a:t>
            </a: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th-TH" sz="60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447800"/>
            <a:ext cx="8713787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4800" b="1" smtClean="0">
                <a:solidFill>
                  <a:srgbClr val="3CC47D"/>
                </a:solidFill>
                <a:cs typeface="DSN PaTiMoke Extend" pitchFamily="2" charset="-34"/>
              </a:rPr>
              <a:t> </a:t>
            </a:r>
            <a:r>
              <a:rPr lang="th-TH" sz="4800" b="1" smtClean="0">
                <a:solidFill>
                  <a:srgbClr val="00FFFF"/>
                </a:solidFill>
                <a:latin typeface="DSN FreeJack" pitchFamily="2" charset="-34"/>
                <a:cs typeface="DSN FreeJack" pitchFamily="2" charset="-34"/>
              </a:rPr>
              <a:t>วิธีการนำเสนอข้อมูลที่นิยมใช้กันทั่วๆ ไป มี </a:t>
            </a:r>
            <a:r>
              <a:rPr lang="en-US" sz="4800" b="1" smtClean="0">
                <a:solidFill>
                  <a:srgbClr val="00FFFF"/>
                </a:solidFill>
                <a:latin typeface="DSN FreeJack" pitchFamily="2" charset="-34"/>
                <a:cs typeface="DSN FreeJack" pitchFamily="2" charset="-34"/>
              </a:rPr>
              <a:t>2 </a:t>
            </a:r>
            <a:r>
              <a:rPr lang="th-TH" sz="4800" b="1" smtClean="0">
                <a:solidFill>
                  <a:srgbClr val="00FFFF"/>
                </a:solidFill>
                <a:latin typeface="DSN FreeJack" pitchFamily="2" charset="-34"/>
                <a:cs typeface="DSN FreeJack" pitchFamily="2" charset="-34"/>
              </a:rPr>
              <a:t>แบบ คือ</a:t>
            </a:r>
            <a:r>
              <a:rPr lang="th-TH" sz="4800" smtClean="0">
                <a:solidFill>
                  <a:srgbClr val="00FFFF"/>
                </a:solidFill>
                <a:latin typeface="DSN FreeJack" pitchFamily="2" charset="-34"/>
                <a:cs typeface="DSN FreeJack" pitchFamily="2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>
                <a:solidFill>
                  <a:srgbClr val="FFFF00"/>
                </a:solidFill>
                <a:latin typeface="DSN FreeJack" pitchFamily="2" charset="-34"/>
                <a:cs typeface="DSN FreeJack" pitchFamily="2" charset="-34"/>
              </a:rPr>
              <a:t>     </a:t>
            </a:r>
            <a:r>
              <a:rPr lang="th-TH" sz="4000" b="1" smtClean="0">
                <a:solidFill>
                  <a:srgbClr val="FFFF00"/>
                </a:solidFill>
                <a:latin typeface="DSN FreeJack" pitchFamily="2" charset="-34"/>
                <a:cs typeface="DSN FreeJack" pitchFamily="2" charset="-34"/>
              </a:rPr>
              <a:t>1. การนำเสนออย่างไม่เป็นแบบแผน</a:t>
            </a:r>
            <a:r>
              <a:rPr lang="th-TH" sz="4000" smtClean="0">
                <a:solidFill>
                  <a:srgbClr val="FFFF00"/>
                </a:solidFill>
                <a:latin typeface="DSN FreeJack" pitchFamily="2" charset="-34"/>
                <a:cs typeface="DSN FreeJack" pitchFamily="2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>
                <a:solidFill>
                  <a:srgbClr val="66FF99"/>
                </a:solidFill>
                <a:latin typeface="DSN FreeJack" pitchFamily="2" charset="-34"/>
                <a:cs typeface="DSN FreeJack" pitchFamily="2" charset="-34"/>
              </a:rPr>
              <a:t>		</a:t>
            </a:r>
            <a:r>
              <a:rPr lang="th-TH" sz="4000" smtClean="0">
                <a:latin typeface="DSN FreeJack" pitchFamily="2" charset="-34"/>
                <a:cs typeface="DSN FreeJack" pitchFamily="2" charset="-34"/>
              </a:rPr>
              <a:t>อาจนำเสนอในรูปข้อความ หรือ ข้อความกึ่งตาราง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>
                <a:latin typeface="DSN FreeJack" pitchFamily="2" charset="-34"/>
                <a:cs typeface="DSN FreeJack" pitchFamily="2" charset="-34"/>
              </a:rPr>
              <a:t>   </a:t>
            </a:r>
            <a:r>
              <a:rPr lang="th-TH" sz="4000" b="1" smtClean="0">
                <a:solidFill>
                  <a:srgbClr val="FFFF00"/>
                </a:solidFill>
                <a:latin typeface="DSN FreeJack" pitchFamily="2" charset="-34"/>
                <a:cs typeface="DSN FreeJack" pitchFamily="2" charset="-34"/>
              </a:rPr>
              <a:t>2. การนำเสนออย่างเป็นแบบแผน</a:t>
            </a:r>
            <a:r>
              <a:rPr lang="th-TH" sz="4000" smtClean="0">
                <a:solidFill>
                  <a:srgbClr val="FFFF00"/>
                </a:solidFill>
                <a:latin typeface="DSN FreeJack" pitchFamily="2" charset="-34"/>
                <a:cs typeface="DSN FreeJack" pitchFamily="2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>
                <a:solidFill>
                  <a:srgbClr val="FFFF00"/>
                </a:solidFill>
                <a:latin typeface="DSN FreeJack" pitchFamily="2" charset="-34"/>
                <a:cs typeface="DSN FreeJack" pitchFamily="2" charset="-34"/>
              </a:rPr>
              <a:t>	</a:t>
            </a:r>
            <a:r>
              <a:rPr lang="th-TH" sz="4000" smtClean="0">
                <a:solidFill>
                  <a:schemeClr val="bg1"/>
                </a:solidFill>
                <a:latin typeface="DSN FreeJack" pitchFamily="2" charset="-34"/>
                <a:cs typeface="DSN FreeJack" pitchFamily="2" charset="-34"/>
              </a:rPr>
              <a:t>   </a:t>
            </a:r>
            <a:r>
              <a:rPr lang="th-TH" sz="4000" smtClean="0">
                <a:latin typeface="DSN FreeJack" pitchFamily="2" charset="-34"/>
                <a:cs typeface="DSN FreeJack" pitchFamily="2" charset="-34"/>
              </a:rPr>
              <a:t>ซึ่งนำเสนอข้อมูลในรูปตาราง แผนภาพ และแผนภูมิต่างๆ กราฟเส้น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smtClean="0">
                <a:latin typeface="DSN FreeJack" pitchFamily="2" charset="-34"/>
                <a:cs typeface="DSN FreeJack" pitchFamily="2" charset="-34"/>
              </a:rPr>
              <a:t>	   </a:t>
            </a:r>
            <a:r>
              <a:rPr lang="th-TH" sz="4000" b="1" smtClean="0">
                <a:latin typeface="DSN FreeHand" pitchFamily="2" charset="-34"/>
                <a:cs typeface="DSN FreeHand" pitchFamily="2" charset="-34"/>
              </a:rPr>
              <a:t>การจะนำเสนอข้อมูลแบบใดขึ้นอยู่กับลักษณะของข้อมูล และจุดมุ่งหมายของผู้นำเสนอข้อมูลนั้น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7256462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smtClean="0">
                <a:solidFill>
                  <a:srgbClr val="00FFFF"/>
                </a:solidFill>
                <a:cs typeface="DSN PaTiMoke Extend" pitchFamily="2" charset="-34"/>
              </a:rPr>
              <a:t>การนำเสนออย่างไม่เป็นแบบแผน</a:t>
            </a: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th-TH" sz="380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57375"/>
            <a:ext cx="7924800" cy="4391025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 smtClean="0">
                <a:latin typeface="DSN PaTiMoke Extend" pitchFamily="2" charset="-34"/>
                <a:cs typeface="DSN PaTiMoke Extend" pitchFamily="2" charset="-34"/>
              </a:rPr>
              <a:t>1.1  </a:t>
            </a:r>
            <a:r>
              <a:rPr lang="th-TH" b="1" i="1" dirty="0" smtClean="0">
                <a:solidFill>
                  <a:srgbClr val="3333CC"/>
                </a:solidFill>
                <a:latin typeface="DSN PaTiMoke Extend" pitchFamily="2" charset="-34"/>
                <a:cs typeface="DSN PaTiMoke Extend" pitchFamily="2" charset="-34"/>
              </a:rPr>
              <a:t>การนำเสนอในรูปของบทความ</a:t>
            </a:r>
            <a:r>
              <a:rPr lang="th-TH" b="1" dirty="0" smtClean="0">
                <a:latin typeface="DSN PaTiMoke Extend" pitchFamily="2" charset="-34"/>
                <a:cs typeface="DSN PaTiMoke Extend" pitchFamily="2" charset="-34"/>
              </a:rPr>
              <a:t> </a:t>
            </a:r>
            <a:endParaRPr lang="th-TH" dirty="0" smtClean="0">
              <a:latin typeface="DSN PaTiMoke Extend" pitchFamily="2" charset="-34"/>
              <a:cs typeface="DSN PaTiMoke Extend" pitchFamily="2" charset="-34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dirty="0" smtClean="0">
                <a:latin typeface="DSN PaTiMoke Extend" pitchFamily="2" charset="-34"/>
                <a:cs typeface="DSN PaTiMoke Extend" pitchFamily="2" charset="-34"/>
              </a:rPr>
              <a:t>    เช่น  " ในระยะเวลา</a:t>
            </a:r>
            <a:r>
              <a:rPr lang="en-US" dirty="0" smtClean="0">
                <a:latin typeface="DSN PaTiMoke Extend" pitchFamily="2" charset="-34"/>
                <a:cs typeface="DSN PaTiMoke Extend" pitchFamily="2" charset="-34"/>
              </a:rPr>
              <a:t>  1  </a:t>
            </a:r>
            <a:r>
              <a:rPr lang="th-TH" dirty="0" smtClean="0">
                <a:latin typeface="DSN PaTiMoke Extend" pitchFamily="2" charset="-34"/>
                <a:cs typeface="DSN PaTiMoke Extend" pitchFamily="2" charset="-34"/>
              </a:rPr>
              <a:t>ปีที่ผ่านมาการเมืองของไทยอยู่ในสภาพที่ขาดเสถียรภาพ   มีการเดินขบวนเรียกร้องในด้านต่างๆมากมาย เนื่องจากความเป็นอยู่ที่แตกต่างกัน   พระบาทสมเด็จพระเจ้าอยู่หัว</a:t>
            </a:r>
            <a:r>
              <a:rPr lang="en-US" dirty="0" smtClean="0">
                <a:latin typeface="DSN PaTiMoke Extend" pitchFamily="2" charset="-34"/>
                <a:cs typeface="DSN PaTiMoke Extend" pitchFamily="2" charset="-34"/>
              </a:rPr>
              <a:t>  </a:t>
            </a:r>
            <a:r>
              <a:rPr lang="th-TH" dirty="0" smtClean="0">
                <a:latin typeface="DSN PaTiMoke Extend" pitchFamily="2" charset="-34"/>
                <a:cs typeface="DSN PaTiMoke Extend" pitchFamily="2" charset="-34"/>
              </a:rPr>
              <a:t>ท่านได้ให้แนวทางในการดำเนินชีวิตแบบเศรษฐกิจพอเพียงและแนวทางสมานฉันท์เพื่อให้ความเป็นอยู่ที่ดีและเกิดความปองดองในชาติ"</a:t>
            </a:r>
            <a:endParaRPr lang="en-US" dirty="0" smtClean="0">
              <a:latin typeface="DSN PaTiMoke Extend" pitchFamily="2" charset="-34"/>
              <a:cs typeface="DSN PaTiMoke Extend" pitchFamily="2" charset="-34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 smtClean="0">
                <a:latin typeface="DSN PaTiMoke Extend" pitchFamily="2" charset="-34"/>
                <a:cs typeface="DSN PaTiMoke Extend" pitchFamily="2" charset="-34"/>
              </a:rPr>
              <a:t>1.2  </a:t>
            </a:r>
            <a:r>
              <a:rPr lang="th-TH" b="1" i="1" dirty="0" smtClean="0">
                <a:solidFill>
                  <a:srgbClr val="3333CC"/>
                </a:solidFill>
                <a:latin typeface="DSN PaTiMoke Extend" pitchFamily="2" charset="-34"/>
                <a:cs typeface="DSN PaTiMoke Extend" pitchFamily="2" charset="-34"/>
              </a:rPr>
              <a:t>การนำเสนอข้อมูลในรูปของข้อความกึ่งตาราง</a:t>
            </a:r>
            <a:r>
              <a:rPr lang="en-US" dirty="0" smtClean="0">
                <a:latin typeface="DSN PaTiMoke Extend" pitchFamily="2" charset="-34"/>
                <a:cs typeface="DSN PaTiMoke Extend" pitchFamily="2" charset="-34"/>
              </a:rPr>
              <a:t>  </a:t>
            </a:r>
            <a:r>
              <a:rPr lang="th-TH" dirty="0" smtClean="0">
                <a:latin typeface="DSN PaTiMoke Extend" pitchFamily="2" charset="-34"/>
                <a:cs typeface="DSN PaTiMoke Extend" pitchFamily="2" charset="-34"/>
              </a:rPr>
              <a:t>เป็นการนำเสนอข้อมูลที่มีข้อความและมีส่วนหนึ่งนำเสนอข้อมูลด้วยตาราง</a:t>
            </a:r>
            <a:r>
              <a:rPr lang="en-US" dirty="0" smtClean="0">
                <a:latin typeface="DSN PaTiMoke Extend" pitchFamily="2" charset="-34"/>
                <a:cs typeface="DSN PaTiMoke Extend" pitchFamily="2" charset="-34"/>
              </a:rPr>
              <a:t>   </a:t>
            </a:r>
            <a:r>
              <a:rPr lang="th-TH" dirty="0" smtClean="0">
                <a:latin typeface="DSN PaTiMoke Extend" pitchFamily="2" charset="-34"/>
                <a:cs typeface="DSN PaTiMoke Extend" pitchFamily="2" charset="-34"/>
              </a:rPr>
              <a:t>เช่น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415337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dirty="0" smtClean="0">
                <a:solidFill>
                  <a:schemeClr val="accent1">
                    <a:satMod val="150000"/>
                  </a:schemeClr>
                </a:solidFill>
                <a:latin typeface="DSN Newspaper" pitchFamily="2" charset="-34"/>
                <a:cs typeface="DSN Newspaper" pitchFamily="2" charset="-34"/>
              </a:rPr>
              <a:t>การนำเสนออย่างไม่เป็นแบบแผน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84213" y="1598613"/>
            <a:ext cx="74882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005_iannnnnJPG" pitchFamily="2" charset="0"/>
                <a:cs typeface="2005_iannnnnJPG" pitchFamily="2" charset="0"/>
              </a:rPr>
              <a:t>"</a:t>
            </a:r>
            <a:r>
              <a:rPr lang="th-TH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005_iannnnnJPG" pitchFamily="2" charset="0"/>
                <a:cs typeface="2005_iannnnnJPG" pitchFamily="2" charset="0"/>
              </a:rPr>
              <a:t>การท่องเที่ยวจังหวัดเชียงใหม่ได้มีแผนกล</a:t>
            </a:r>
            <a:r>
              <a:rPr lang="th-TH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005_iannnnnJPG" pitchFamily="2" charset="0"/>
                <a:cs typeface="2005_iannnnnJPG" pitchFamily="2" charset="0"/>
              </a:rPr>
              <a:t>ยุทธในการ</a:t>
            </a:r>
            <a:r>
              <a:rPr lang="th-TH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005_iannnnnJPG" pitchFamily="2" charset="0"/>
                <a:cs typeface="2005_iannnnnJPG" pitchFamily="2" charset="0"/>
              </a:rPr>
              <a:t>จัดการด้านการท่องเที่ยว</a:t>
            </a: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005_iannnnnJPG" pitchFamily="2" charset="0"/>
                <a:cs typeface="2005_iannnnnJPG" pitchFamily="2" charset="0"/>
              </a:rPr>
              <a:t>  </a:t>
            </a:r>
            <a:r>
              <a:rPr lang="th-TH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2005_iannnnnJPG" pitchFamily="2" charset="0"/>
                <a:cs typeface="2005_iannnnnJPG" pitchFamily="2" charset="0"/>
              </a:rPr>
              <a:t>ทำให้มีนักท่องเที่ยวทั้งนอกประเทศและในประเทศสนใจมาท่องเที่ยวในจังหวัดเชียงใหม่ ได้ ดังตาราง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>
            <p:ph idx="1"/>
          </p:nvPr>
        </p:nvGraphicFramePr>
        <p:xfrm>
          <a:off x="1116013" y="3657600"/>
          <a:ext cx="6913562" cy="2952750"/>
        </p:xfrm>
        <a:graphic>
          <a:graphicData uri="http://schemas.openxmlformats.org/drawingml/2006/table">
            <a:tbl>
              <a:tblPr/>
              <a:tblGrid>
                <a:gridCol w="2305050"/>
                <a:gridCol w="2303462"/>
                <a:gridCol w="2305050"/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พ.ศ.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ชาวต่างชาติ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ชาวไทย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2545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1,558,317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1,639,473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2546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1,431,351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1,714,843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2547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1,746,201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1,877,197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8698" name="Rectangle 30"/>
          <p:cNvSpPr>
            <a:spLocks noChangeArrowheads="1"/>
          </p:cNvSpPr>
          <p:nvPr/>
        </p:nvSpPr>
        <p:spPr bwMode="auto">
          <a:xfrm>
            <a:off x="609600" y="29718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3333CC"/>
                </a:solidFill>
                <a:latin typeface="DSN PaTiMoke Extend" pitchFamily="2" charset="-34"/>
                <a:cs typeface="DSN PaTiMoke Extend" pitchFamily="2" charset="-34"/>
              </a:rPr>
              <a:t>ตาราง</a:t>
            </a:r>
            <a:r>
              <a:rPr lang="th-TH" sz="3200" b="1">
                <a:solidFill>
                  <a:srgbClr val="3333CC"/>
                </a:solidFill>
                <a:latin typeface="DSN PaTiMoke Extend" pitchFamily="2" charset="-34"/>
                <a:cs typeface="DSN PaTiMoke Extend" pitchFamily="2" charset="-34"/>
              </a:rPr>
              <a:t>แสดงจำนวนนักท่องเที่ยวจังหวัดเชียงใหม่</a:t>
            </a:r>
            <a:r>
              <a:rPr lang="en-US" sz="3200" b="1">
                <a:solidFill>
                  <a:srgbClr val="3333CC"/>
                </a:solidFill>
                <a:latin typeface="DSN PaTiMoke Extend" pitchFamily="2" charset="-34"/>
                <a:cs typeface="DSN PaTiMoke Extend" pitchFamily="2" charset="-34"/>
              </a:rPr>
              <a:t>  </a:t>
            </a:r>
            <a:r>
              <a:rPr lang="th-TH" sz="3200" b="1">
                <a:solidFill>
                  <a:srgbClr val="3333CC"/>
                </a:solidFill>
                <a:latin typeface="DSN PaTiMoke Extend" pitchFamily="2" charset="-34"/>
                <a:cs typeface="DSN PaTiMoke Extend" pitchFamily="2" charset="-34"/>
              </a:rPr>
              <a:t>พ.ศ. </a:t>
            </a:r>
            <a:r>
              <a:rPr lang="en-US" sz="3200" b="1">
                <a:solidFill>
                  <a:srgbClr val="3333CC"/>
                </a:solidFill>
                <a:latin typeface="DSN PaTiMoke Extend" pitchFamily="2" charset="-34"/>
                <a:cs typeface="DSN PaTiMoke Extend" pitchFamily="2" charset="-34"/>
              </a:rPr>
              <a:t>2545 - 2547</a:t>
            </a:r>
            <a:endParaRPr lang="th-TH" sz="3200" b="1">
              <a:solidFill>
                <a:srgbClr val="3333CC"/>
              </a:solidFill>
              <a:latin typeface="DSN PaTiMoke Extend" pitchFamily="2" charset="-34"/>
              <a:cs typeface="DSN PaTiMoke Extend" pitchFamily="2" charset="-3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21"/>
          <p:cNvSpPr>
            <a:spLocks noChangeArrowheads="1"/>
          </p:cNvSpPr>
          <p:nvPr/>
        </p:nvSpPr>
        <p:spPr bwMode="auto">
          <a:xfrm>
            <a:off x="1119188" y="1752600"/>
            <a:ext cx="482441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Corbel" pitchFamily="34" charset="0"/>
            </a:endParaRPr>
          </a:p>
        </p:txBody>
      </p:sp>
      <p:sp>
        <p:nvSpPr>
          <p:cNvPr id="29699" name="Rectangle 85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z="1800">
              <a:latin typeface="Corbel" pitchFamily="34" charset="0"/>
            </a:endParaRPr>
          </a:p>
        </p:txBody>
      </p:sp>
      <p:sp>
        <p:nvSpPr>
          <p:cNvPr id="29700" name="Rectangle 164"/>
          <p:cNvSpPr>
            <a:spLocks noChangeArrowheads="1"/>
          </p:cNvSpPr>
          <p:nvPr/>
        </p:nvSpPr>
        <p:spPr bwMode="auto">
          <a:xfrm>
            <a:off x="34925" y="85725"/>
            <a:ext cx="734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6000">
                <a:solidFill>
                  <a:srgbClr val="3333CC"/>
                </a:solidFill>
                <a:latin typeface="Corbel" pitchFamily="34" charset="0"/>
                <a:cs typeface="DSN IsaRaPhap" pitchFamily="2" charset="-34"/>
              </a:rPr>
              <a:t>การนำเสนอข้อมูลอย่างเป็นแบบแผน</a:t>
            </a:r>
            <a:r>
              <a:rPr lang="en-US" sz="4000">
                <a:latin typeface="Corbel" pitchFamily="34" charset="0"/>
              </a:rPr>
              <a:t> </a:t>
            </a:r>
          </a:p>
        </p:txBody>
      </p:sp>
      <p:sp>
        <p:nvSpPr>
          <p:cNvPr id="29701" name="Rectangle 241"/>
          <p:cNvSpPr>
            <a:spLocks noChangeArrowheads="1"/>
          </p:cNvSpPr>
          <p:nvPr/>
        </p:nvSpPr>
        <p:spPr bwMode="auto">
          <a:xfrm>
            <a:off x="1271588" y="1720850"/>
            <a:ext cx="4595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1">
                <a:latin typeface="Corbel" pitchFamily="34" charset="0"/>
              </a:rPr>
              <a:t> </a:t>
            </a:r>
            <a:r>
              <a:rPr lang="th-TH" sz="3600" b="1">
                <a:solidFill>
                  <a:srgbClr val="0070C0"/>
                </a:solidFill>
                <a:latin typeface="Corbel" pitchFamily="34" charset="0"/>
                <a:cs typeface="DSN FreeHand" pitchFamily="2" charset="-34"/>
              </a:rPr>
              <a:t>การนำเสนอข้อมูลโดยใช้ตาราง</a:t>
            </a:r>
            <a:r>
              <a:rPr lang="th-TH" sz="1800">
                <a:solidFill>
                  <a:srgbClr val="0070C0"/>
                </a:solidFill>
                <a:latin typeface="Corbel" pitchFamily="34" charset="0"/>
                <a:cs typeface="DilleniaUPC" pitchFamily="18" charset="-34"/>
              </a:rPr>
              <a:t> </a:t>
            </a:r>
          </a:p>
        </p:txBody>
      </p:sp>
      <p:sp>
        <p:nvSpPr>
          <p:cNvPr id="29702" name="Rectangle 242"/>
          <p:cNvSpPr>
            <a:spLocks noChangeArrowheads="1"/>
          </p:cNvSpPr>
          <p:nvPr/>
        </p:nvSpPr>
        <p:spPr bwMode="auto">
          <a:xfrm>
            <a:off x="1828800" y="2544763"/>
            <a:ext cx="535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th-TH" sz="3600" b="1">
                <a:solidFill>
                  <a:srgbClr val="00FFFF"/>
                </a:solidFill>
                <a:latin typeface="DSN FreeJack" pitchFamily="2" charset="-34"/>
                <a:ea typeface="Times New Roman" pitchFamily="18" charset="0"/>
                <a:cs typeface="DSN FreeJack" pitchFamily="2" charset="-34"/>
              </a:rPr>
              <a:t>อัตราการเสียชีวิตจากอุบัติเหตุในปี พ.ศ. </a:t>
            </a:r>
            <a:r>
              <a:rPr lang="en-US" sz="3600" b="1">
                <a:solidFill>
                  <a:srgbClr val="00FFFF"/>
                </a:solidFill>
                <a:latin typeface="DSN FreeJack" pitchFamily="2" charset="-34"/>
                <a:ea typeface="Times New Roman" pitchFamily="18" charset="0"/>
                <a:cs typeface="DSN FreeJack" pitchFamily="2" charset="-34"/>
              </a:rPr>
              <a:t>2546</a:t>
            </a:r>
          </a:p>
        </p:txBody>
      </p:sp>
      <p:graphicFrame>
        <p:nvGraphicFramePr>
          <p:cNvPr id="30019" name="Group 323"/>
          <p:cNvGraphicFramePr>
            <a:graphicFrameLocks noGrp="1"/>
          </p:cNvGraphicFramePr>
          <p:nvPr/>
        </p:nvGraphicFramePr>
        <p:xfrm>
          <a:off x="1187450" y="3195638"/>
          <a:ext cx="6408738" cy="3281363"/>
        </p:xfrm>
        <a:graphic>
          <a:graphicData uri="http://schemas.openxmlformats.org/drawingml/2006/table">
            <a:tbl>
              <a:tblPr/>
              <a:tblGrid>
                <a:gridCol w="3205163"/>
                <a:gridCol w="3203575"/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สาเหตุการเสียชีวิต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จำนวนผู้เสียชีวิต (คน)</a:t>
                      </a:r>
                      <a:endParaRPr kumimoji="0" lang="th-TH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อุบัติเหตุทางรถยนต์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168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,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943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ไฟ</a:t>
                      </a:r>
                      <a:r>
                        <a:rPr kumimoji="0" lang="th-TH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ฟ้าช๊อต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32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,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945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ทะเลาะวิวาท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18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,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644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สิ่งของตกใส่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,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587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อื่น ๆ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95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,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PaTiMoke Extend" pitchFamily="2" charset="-34"/>
                          <a:ea typeface="Times New Roman" pitchFamily="18" charset="0"/>
                          <a:cs typeface="DSN PaTiMoke Extend" pitchFamily="2" charset="-34"/>
                        </a:rPr>
                        <a:t>142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SN PaTiMoke Extend" pitchFamily="2" charset="-34"/>
                        <a:ea typeface="Times New Roman" pitchFamily="18" charset="0"/>
                        <a:cs typeface="DSN PaTiMoke Extend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175" y="228600"/>
            <a:ext cx="7616825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dirty="0" smtClean="0">
                <a:solidFill>
                  <a:schemeClr val="accent1">
                    <a:satMod val="150000"/>
                  </a:schemeClr>
                </a:solidFill>
                <a:latin typeface="BowersShadow" pitchFamily="2" charset="0"/>
                <a:cs typeface="DSN SaiMai" pitchFamily="2" charset="-34"/>
              </a:rPr>
              <a:t>การนำเสนอข้อมูลโดยใช้แผนภูมิแท่ง</a:t>
            </a:r>
            <a:r>
              <a:rPr lang="th-TH" sz="3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30723" name="Picture 41" descr="http://it.thanyarat.ac.th/stat/image1/ch2p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5820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โมดูล">
  <a:themeElements>
    <a:clrScheme name="โมดูล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โมดูล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โมดู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โมดูล">
  <a:themeElements>
    <a:clrScheme name="โมดูล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โมดูล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โมดู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โมดูล">
  <a:themeElements>
    <a:clrScheme name="โมดูล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โมดูล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โมดู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268</TotalTime>
  <Words>398</Words>
  <Application>Microsoft Office PowerPoint</Application>
  <PresentationFormat>นำเสนอทางหน้าจอ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23</vt:i4>
      </vt:variant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45" baseType="lpstr">
      <vt:lpstr>Arial</vt:lpstr>
      <vt:lpstr>Corbel</vt:lpstr>
      <vt:lpstr>Wingdings 2</vt:lpstr>
      <vt:lpstr>Wingdings</vt:lpstr>
      <vt:lpstr>Wingdings 3</vt:lpstr>
      <vt:lpstr>Calibri</vt:lpstr>
      <vt:lpstr>DilleniaUPC</vt:lpstr>
      <vt:lpstr>DSN Newspaper</vt:lpstr>
      <vt:lpstr>DSN FreeJack</vt:lpstr>
      <vt:lpstr>DSN PaTiMoke Extend</vt:lpstr>
      <vt:lpstr>DSN FreeHand</vt:lpstr>
      <vt:lpstr>Angsana New</vt:lpstr>
      <vt:lpstr>Times New Roman</vt:lpstr>
      <vt:lpstr>DSN IsaRaPhap</vt:lpstr>
      <vt:lpstr>DSN SiRin</vt:lpstr>
      <vt:lpstr>DSN SaiMai</vt:lpstr>
      <vt:lpstr>2005_iannnnnUBC</vt:lpstr>
      <vt:lpstr>华文楷体</vt:lpstr>
      <vt:lpstr>2005_iannnnnCTX-9001</vt:lpstr>
      <vt:lpstr>DSN PaTiMoke</vt:lpstr>
      <vt:lpstr>AA KS One</vt:lpstr>
      <vt:lpstr>DSN SukSaWat</vt:lpstr>
      <vt:lpstr>DSN Modern</vt:lpstr>
      <vt:lpstr>โมดูล</vt:lpstr>
      <vt:lpstr>1_โมดูล</vt:lpstr>
      <vt:lpstr>2_โมดูล</vt:lpstr>
      <vt:lpstr>ภาพนิ่ง 1</vt:lpstr>
      <vt:lpstr>หน่วยการเรียนรู้ที่ 3</vt:lpstr>
      <vt:lpstr>ผลการเรียนรู้ที่คาดหวัง</vt:lpstr>
      <vt:lpstr>สถิติ และ ข้อมูล</vt:lpstr>
      <vt:lpstr>การนำเสนอข้อมูล </vt:lpstr>
      <vt:lpstr>การนำเสนออย่างไม่เป็นแบบแผน </vt:lpstr>
      <vt:lpstr>การนำเสนออย่างไม่เป็นแบบแผน</vt:lpstr>
      <vt:lpstr>ภาพนิ่ง 8</vt:lpstr>
      <vt:lpstr>การนำเสนอข้อมูลโดยใช้แผนภูมิแท่ง </vt:lpstr>
      <vt:lpstr>การนำเสนอข้อมูลโดยใช้แผนภูมิวงกลม </vt:lpstr>
      <vt:lpstr>การนำเสนอข้อมูลโดยใช้แผนภูมิรูปภาพ </vt:lpstr>
      <vt:lpstr>การนำเสนอข้อมูลโดยใช้กราฟเส้น 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</vt:vector>
  </TitlesOfParts>
  <Company>HEYDAY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42</cp:revision>
  <dcterms:created xsi:type="dcterms:W3CDTF">2009-12-19T09:50:40Z</dcterms:created>
  <dcterms:modified xsi:type="dcterms:W3CDTF">2009-12-20T05:03:15Z</dcterms:modified>
</cp:coreProperties>
</file>