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6A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94280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-417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F676-8B4A-424D-B56E-E795CF4FB2BF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2FE0-DAC3-489A-92B1-67A5EC08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0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F676-8B4A-424D-B56E-E795CF4FB2BF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2FE0-DAC3-489A-92B1-67A5EC08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1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F676-8B4A-424D-B56E-E795CF4FB2BF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2FE0-DAC3-489A-92B1-67A5EC08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0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F676-8B4A-424D-B56E-E795CF4FB2BF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2FE0-DAC3-489A-92B1-67A5EC08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3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F676-8B4A-424D-B56E-E795CF4FB2BF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2FE0-DAC3-489A-92B1-67A5EC08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7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F676-8B4A-424D-B56E-E795CF4FB2BF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2FE0-DAC3-489A-92B1-67A5EC08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5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F676-8B4A-424D-B56E-E795CF4FB2BF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2FE0-DAC3-489A-92B1-67A5EC08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2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F676-8B4A-424D-B56E-E795CF4FB2BF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2FE0-DAC3-489A-92B1-67A5EC08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8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F676-8B4A-424D-B56E-E795CF4FB2BF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2FE0-DAC3-489A-92B1-67A5EC08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0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F676-8B4A-424D-B56E-E795CF4FB2BF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2FE0-DAC3-489A-92B1-67A5EC08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7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F676-8B4A-424D-B56E-E795CF4FB2BF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2FE0-DAC3-489A-92B1-67A5EC08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7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DF676-8B4A-424D-B56E-E795CF4FB2BF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F2FE0-DAC3-489A-92B1-67A5EC08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7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the camera&#10;&#10;Description generated with very high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7890" y="935562"/>
            <a:ext cx="6553545" cy="4947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218" y="892571"/>
            <a:ext cx="3657600" cy="2887579"/>
          </a:xfrm>
          <a:noFill/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th-TH" sz="8000" dirty="0" smtClean="0">
                <a:solidFill>
                  <a:schemeClr val="accent6">
                    <a:lumMod val="50000"/>
                  </a:schemeClr>
                </a:solidFill>
                <a:latin typeface="JS Chalit" panose="02000000000000000000" pitchFamily="2" charset="-34"/>
                <a:cs typeface="JS Chalit" panose="02000000000000000000" pitchFamily="2" charset="-34"/>
              </a:rPr>
              <a:t>การ</a:t>
            </a:r>
            <a:r>
              <a:rPr lang="th-TH" sz="8000" dirty="0" smtClean="0">
                <a:solidFill>
                  <a:schemeClr val="accent6">
                    <a:lumMod val="50000"/>
                  </a:schemeClr>
                </a:solidFill>
                <a:latin typeface="JS Chalit" panose="02000000000000000000" pitchFamily="2" charset="-34"/>
                <a:cs typeface="JS Chalit" panose="02000000000000000000" pitchFamily="2" charset="-34"/>
              </a:rPr>
              <a:t>แสดง</a:t>
            </a:r>
            <a:r>
              <a:rPr lang="th-TH" sz="8000" dirty="0" smtClean="0">
                <a:solidFill>
                  <a:schemeClr val="accent6">
                    <a:lumMod val="50000"/>
                  </a:schemeClr>
                </a:solidFill>
                <a:latin typeface="JS Chalit" panose="02000000000000000000" pitchFamily="2" charset="-34"/>
                <a:cs typeface="JS Chalit" panose="02000000000000000000" pitchFamily="2" charset="-34"/>
              </a:rPr>
              <a:t>พื้นเมือง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JS Chalit" panose="02000000000000000000" pitchFamily="2" charset="-34"/>
              <a:cs typeface="JS Chalit" panose="02000000000000000000" pitchFamily="2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  <a:noFill/>
        </p:spPr>
        <p:txBody>
          <a:bodyPr>
            <a:normAutofit/>
          </a:bodyPr>
          <a:lstStyle/>
          <a:p>
            <a:r>
              <a:rPr lang="th-TH" sz="6000" dirty="0">
                <a:solidFill>
                  <a:schemeClr val="accent6">
                    <a:lumMod val="50000"/>
                  </a:schemeClr>
                </a:solidFill>
                <a:latin typeface="DSN Cologne Extend" panose="00000400000000000000" pitchFamily="2" charset="-34"/>
                <a:cs typeface="DSN Cologne Extend" panose="00000400000000000000" pitchFamily="2" charset="-34"/>
              </a:rPr>
              <a:t>๔ ภาค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DSN Cologne Extend" panose="00000400000000000000" pitchFamily="2" charset="-34"/>
              <a:cs typeface="DSN Cologne Extend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63568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chemeClr val="accent1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4982049" cy="1325563"/>
          </a:xfrm>
          <a:noFill/>
        </p:spPr>
        <p:txBody>
          <a:bodyPr>
            <a:normAutofit/>
          </a:bodyPr>
          <a:lstStyle/>
          <a:p>
            <a:r>
              <a:rPr lang="th-TH" sz="6000" dirty="0">
                <a:solidFill>
                  <a:srgbClr val="C00000"/>
                </a:solidFill>
                <a:latin typeface="JS Chusri" pitchFamily="2" charset="-34"/>
                <a:cs typeface="JS Chusri" pitchFamily="2" charset="-34"/>
              </a:rPr>
              <a:t>การแสดงภาคอีสาน</a:t>
            </a:r>
            <a:endParaRPr lang="en-US" sz="6000" dirty="0">
              <a:solidFill>
                <a:srgbClr val="C00000"/>
              </a:solidFill>
              <a:latin typeface="JS Chusri" pitchFamily="2" charset="-34"/>
              <a:cs typeface="JS Chusri" pitchFamily="2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0160913">
            <a:off x="839788" y="1578092"/>
            <a:ext cx="5157787" cy="823912"/>
          </a:xfrm>
        </p:spPr>
        <p:txBody>
          <a:bodyPr>
            <a:normAutofit/>
          </a:bodyPr>
          <a:lstStyle/>
          <a:p>
            <a:r>
              <a:rPr lang="th-TH" sz="4000" dirty="0">
                <a:solidFill>
                  <a:srgbClr val="2026A0"/>
                </a:solidFill>
                <a:latin typeface="JS Chusri" pitchFamily="2" charset="-34"/>
                <a:cs typeface="JS Chusri" pitchFamily="2" charset="-34"/>
              </a:rPr>
              <a:t>อีสานเหนือ (เซิ้ง)</a:t>
            </a:r>
            <a:endParaRPr lang="en-US" sz="4000" dirty="0">
              <a:solidFill>
                <a:srgbClr val="2026A0"/>
              </a:solidFill>
              <a:latin typeface="JS Chusri" pitchFamily="2" charset="-34"/>
              <a:cs typeface="JS Chusri" pitchFamily="2" charset="-34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0182464">
            <a:off x="848939" y="2556162"/>
            <a:ext cx="5018967" cy="334597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9985638">
            <a:off x="8405207" y="4542914"/>
            <a:ext cx="5183188" cy="823912"/>
          </a:xfrm>
        </p:spPr>
        <p:txBody>
          <a:bodyPr>
            <a:normAutofit/>
          </a:bodyPr>
          <a:lstStyle/>
          <a:p>
            <a:r>
              <a:rPr lang="th-TH" sz="4000" dirty="0">
                <a:solidFill>
                  <a:srgbClr val="7030A0"/>
                </a:solidFill>
                <a:latin typeface="JS Chusri" pitchFamily="2" charset="-34"/>
                <a:cs typeface="JS Chusri" pitchFamily="2" charset="-34"/>
              </a:rPr>
              <a:t>อีสานใต้ (เรือม)</a:t>
            </a:r>
            <a:endParaRPr lang="en-US" sz="4000" dirty="0">
              <a:solidFill>
                <a:srgbClr val="7030A0"/>
              </a:solidFill>
              <a:latin typeface="JS Chusri" pitchFamily="2" charset="-34"/>
              <a:cs typeface="JS Chusri" pitchFamily="2" charset="-34"/>
            </a:endParaRPr>
          </a:p>
        </p:txBody>
      </p:sp>
      <p:pic>
        <p:nvPicPr>
          <p:cNvPr id="9" name="Content Placeholder 8" descr="A group of people posing for the camera&#10;&#10;Description generated with very high confidence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4469">
            <a:off x="6333527" y="1975980"/>
            <a:ext cx="4961184" cy="3557075"/>
          </a:xfrm>
        </p:spPr>
      </p:pic>
    </p:spTree>
    <p:extLst>
      <p:ext uri="{BB962C8B-B14F-4D97-AF65-F5344CB8AC3E}">
        <p14:creationId xmlns:p14="http://schemas.microsoft.com/office/powerpoint/2010/main" val="242479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th-TH" sz="6000" dirty="0">
                <a:latin typeface="JS Chusri" pitchFamily="2" charset="-34"/>
                <a:cs typeface="JS Chusri" pitchFamily="2" charset="-34"/>
              </a:rPr>
              <a:t>การแสดงพื้นเมืองภาคใต้</a:t>
            </a:r>
            <a:endParaRPr lang="en-US" sz="6000" dirty="0">
              <a:latin typeface="JS Chusri" pitchFamily="2" charset="-34"/>
              <a:cs typeface="JS Chusri" pitchFamily="2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893" y="1300864"/>
            <a:ext cx="5157787" cy="823912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JS Chusri" pitchFamily="2" charset="-34"/>
                <a:cs typeface="JS Chusri" pitchFamily="2" charset="-34"/>
              </a:rPr>
              <a:t>ไทยพุทธ</a:t>
            </a:r>
            <a:endParaRPr lang="en-US" sz="4000" dirty="0">
              <a:latin typeface="JS Chusri" pitchFamily="2" charset="-34"/>
              <a:cs typeface="JS Chusri" pitchFamily="2" charset="-34"/>
            </a:endParaRPr>
          </a:p>
        </p:txBody>
      </p:sp>
      <p:pic>
        <p:nvPicPr>
          <p:cNvPr id="8" name="Content Placeholder 7" descr="A group of people wearing costumes&#10;&#10;Description generated with high confidence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5" y="2122488"/>
            <a:ext cx="4107237" cy="410723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20219016">
            <a:off x="10009094" y="3482743"/>
            <a:ext cx="5183188" cy="823912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JS Chusri" pitchFamily="2" charset="-34"/>
                <a:cs typeface="JS Chusri" pitchFamily="2" charset="-34"/>
              </a:rPr>
              <a:t>ไทยมุสลิม</a:t>
            </a:r>
            <a:endParaRPr lang="en-US" sz="4000" dirty="0">
              <a:latin typeface="JS Chusri" pitchFamily="2" charset="-34"/>
              <a:cs typeface="JS Chusri" pitchFamily="2" charset="-34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 rot="20377488">
            <a:off x="6078019" y="1706264"/>
            <a:ext cx="5390403" cy="32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1" y="3523457"/>
            <a:ext cx="515778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96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จบ </a:t>
            </a:r>
            <a:r>
              <a:rPr lang="en-US" sz="96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!!!!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11052" y="1201387"/>
            <a:ext cx="4173071" cy="3625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96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โอเค นะ??  </a:t>
            </a:r>
            <a:endParaRPr lang="en-US" sz="9600" dirty="0">
              <a:latin typeface="2005_iannnnnCTX-9001" panose="02000000000000000000" pitchFamily="2" charset="0"/>
              <a:cs typeface="2005_iannnnnCTX-900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33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ผลการค้นหารูปภาพสำหรับ เพลงพื้นเมือ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096307">
            <a:off x="5284601" y="1123682"/>
            <a:ext cx="6326261" cy="4744694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720" y="687301"/>
            <a:ext cx="10515600" cy="1325563"/>
          </a:xfrm>
          <a:scene3d>
            <a:camera prst="orthographicFront"/>
            <a:lightRig rig="threePt" dir="t"/>
          </a:scene3d>
        </p:spPr>
        <p:txBody>
          <a:bodyPr>
            <a:normAutofit/>
          </a:bodyPr>
          <a:lstStyle/>
          <a:p>
            <a:r>
              <a:rPr lang="th-TH" sz="6000" u="sng" dirty="0">
                <a:solidFill>
                  <a:schemeClr val="accent2">
                    <a:lumMod val="75000"/>
                  </a:schemeClr>
                </a:solidFill>
                <a:latin typeface="JS Chusri" pitchFamily="2" charset="-34"/>
                <a:cs typeface="JS Chusri" pitchFamily="2" charset="-34"/>
              </a:rPr>
              <a:t>เพลง</a:t>
            </a:r>
            <a:r>
              <a:rPr lang="th-TH" sz="6000" u="sng" dirty="0" smtClean="0">
                <a:solidFill>
                  <a:schemeClr val="accent2">
                    <a:lumMod val="75000"/>
                  </a:schemeClr>
                </a:solidFill>
                <a:latin typeface="JS Chusri" pitchFamily="2" charset="-34"/>
                <a:cs typeface="JS Chusri" pitchFamily="2" charset="-34"/>
              </a:rPr>
              <a:t>พื้นบ้าน</a:t>
            </a:r>
            <a:endParaRPr lang="en-US" sz="6000" u="sng" dirty="0">
              <a:solidFill>
                <a:schemeClr val="accent2">
                  <a:lumMod val="75000"/>
                </a:schemeClr>
              </a:solidFill>
              <a:latin typeface="JS Chusri" pitchFamily="2" charset="-34"/>
              <a:cs typeface="JS Chusri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788" y="1904115"/>
            <a:ext cx="4317322" cy="4641153"/>
          </a:xfrm>
        </p:spPr>
        <p:txBody>
          <a:bodyPr anchor="ctr">
            <a:noAutofit/>
          </a:bodyPr>
          <a:lstStyle/>
          <a:p>
            <a:r>
              <a:rPr lang="th-TH" sz="3600" dirty="0">
                <a:solidFill>
                  <a:srgbClr val="FF0000"/>
                </a:solidFill>
                <a:latin typeface="JS Chusri" pitchFamily="2" charset="-34"/>
                <a:cs typeface="JS Chusri" pitchFamily="2" charset="-34"/>
              </a:rPr>
              <a:t>เพลงที่ถูกแต่งขึ้นโดยส่วนมากจะร้องต่อ ๆ    กันมา ไม่ทราบ</a:t>
            </a:r>
            <a:r>
              <a:rPr lang="th-TH" sz="3200" dirty="0">
                <a:solidFill>
                  <a:srgbClr val="FF0000"/>
                </a:solidFill>
                <a:latin typeface="JS Chusri" pitchFamily="2" charset="-34"/>
                <a:cs typeface="JS Chusri" pitchFamily="2" charset="-34"/>
              </a:rPr>
              <a:t>คน</a:t>
            </a:r>
            <a:r>
              <a:rPr lang="th-TH" sz="3600" dirty="0">
                <a:solidFill>
                  <a:srgbClr val="FF0000"/>
                </a:solidFill>
                <a:latin typeface="JS Chusri" pitchFamily="2" charset="-34"/>
                <a:cs typeface="JS Chusri" pitchFamily="2" charset="-34"/>
              </a:rPr>
              <a:t>แต่งที่แท้จริง  และใช้ร้องรำทำเพลงเพื่อความสนุกสนาน ส่วนมาก รายละเอียดของเพลงท้องถิ่นนี้ มักจะเกิดขึ้นจาก ประเพณี กิจวัตรประจำวัน อาชีพ เป็นต้น</a:t>
            </a:r>
            <a:endParaRPr lang="en-US" sz="3600" dirty="0">
              <a:solidFill>
                <a:srgbClr val="FF0000"/>
              </a:solidFill>
              <a:latin typeface="JS Chusri" pitchFamily="2" charset="-34"/>
              <a:cs typeface="JS Chusri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588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thaigoodview.com/library/contest2553/type1/social03/01/images/img88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5" r="11084" b="-1"/>
          <a:stretch/>
        </p:blipFill>
        <p:spPr bwMode="auto">
          <a:xfrm>
            <a:off x="6654558" y="358725"/>
            <a:ext cx="4980836" cy="5289039"/>
          </a:xfrm>
          <a:custGeom>
            <a:avLst/>
            <a:gdLst>
              <a:gd name="connsiteX0" fmla="*/ 1722118 w 3444236"/>
              <a:gd name="connsiteY0" fmla="*/ 0 h 3444236"/>
              <a:gd name="connsiteX1" fmla="*/ 3444236 w 3444236"/>
              <a:gd name="connsiteY1" fmla="*/ 1722118 h 3444236"/>
              <a:gd name="connsiteX2" fmla="*/ 1722118 w 3444236"/>
              <a:gd name="connsiteY2" fmla="*/ 3444236 h 3444236"/>
              <a:gd name="connsiteX3" fmla="*/ 0 w 3444236"/>
              <a:gd name="connsiteY3" fmla="*/ 1722118 h 3444236"/>
              <a:gd name="connsiteX4" fmla="*/ 1722118 w 3444236"/>
              <a:gd name="connsiteY4" fmla="*/ 0 h 344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4236" h="3444236">
                <a:moveTo>
                  <a:pt x="1722118" y="0"/>
                </a:moveTo>
                <a:cubicBezTo>
                  <a:pt x="2673218" y="0"/>
                  <a:pt x="3444236" y="771018"/>
                  <a:pt x="3444236" y="1722118"/>
                </a:cubicBezTo>
                <a:cubicBezTo>
                  <a:pt x="3444236" y="2673218"/>
                  <a:pt x="2673218" y="3444236"/>
                  <a:pt x="1722118" y="3444236"/>
                </a:cubicBezTo>
                <a:cubicBezTo>
                  <a:pt x="771018" y="3444236"/>
                  <a:pt x="0" y="2673218"/>
                  <a:pt x="0" y="1722118"/>
                </a:cubicBezTo>
                <a:cubicBezTo>
                  <a:pt x="0" y="771018"/>
                  <a:pt x="771018" y="0"/>
                  <a:pt x="17221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718" y="358726"/>
            <a:ext cx="6339840" cy="2971335"/>
          </a:xfrm>
        </p:spPr>
        <p:txBody>
          <a:bodyPr>
            <a:normAutofit/>
          </a:bodyPr>
          <a:lstStyle/>
          <a:p>
            <a:pPr algn="l"/>
            <a:r>
              <a:rPr lang="th-TH" sz="7200" dirty="0">
                <a:solidFill>
                  <a:srgbClr val="002060"/>
                </a:solidFill>
                <a:latin typeface="JS Chusri" pitchFamily="2" charset="-34"/>
                <a:cs typeface="JS Chusri" pitchFamily="2" charset="-34"/>
              </a:rPr>
              <a:t>เพลง</a:t>
            </a:r>
            <a:r>
              <a:rPr lang="th-TH" sz="7200" dirty="0" smtClean="0">
                <a:solidFill>
                  <a:srgbClr val="002060"/>
                </a:solidFill>
                <a:latin typeface="JS Chusri" pitchFamily="2" charset="-34"/>
                <a:cs typeface="JS Chusri" pitchFamily="2" charset="-34"/>
              </a:rPr>
              <a:t>พื้น</a:t>
            </a:r>
            <a:r>
              <a:rPr lang="th-TH" sz="7200" dirty="0" smtClean="0">
                <a:solidFill>
                  <a:srgbClr val="002060"/>
                </a:solidFill>
                <a:latin typeface="JS Chusri" pitchFamily="2" charset="-34"/>
                <a:cs typeface="JS Chusri" pitchFamily="2" charset="-34"/>
              </a:rPr>
              <a:t>บ้าน</a:t>
            </a:r>
            <a:r>
              <a:rPr lang="th-TH" sz="7200" dirty="0" smtClean="0">
                <a:solidFill>
                  <a:srgbClr val="002060"/>
                </a:solidFill>
                <a:latin typeface="JS Chusri" pitchFamily="2" charset="-34"/>
                <a:cs typeface="JS Chusri" pitchFamily="2" charset="-34"/>
              </a:rPr>
              <a:t>ภาคเหนือ</a:t>
            </a:r>
            <a:endParaRPr lang="en-US" sz="7200" dirty="0">
              <a:solidFill>
                <a:srgbClr val="002060"/>
              </a:solidFill>
              <a:latin typeface="JS Chusri" pitchFamily="2" charset="-34"/>
              <a:cs typeface="JS Chusri" pitchFamily="2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93460"/>
            <a:ext cx="5247249" cy="2662890"/>
          </a:xfrm>
        </p:spPr>
        <p:txBody>
          <a:bodyPr>
            <a:noAutofit/>
          </a:bodyPr>
          <a:lstStyle/>
          <a:p>
            <a:pPr algn="l"/>
            <a:r>
              <a:rPr lang="th-TH" sz="2800" dirty="0">
                <a:solidFill>
                  <a:schemeClr val="accent5">
                    <a:lumMod val="50000"/>
                  </a:schemeClr>
                </a:solidFill>
                <a:latin typeface="JS Chusri" pitchFamily="2" charset="-34"/>
                <a:cs typeface="JS Chusri" pitchFamily="2" charset="-34"/>
              </a:rPr>
              <a:t>เพลงพื้นบ้านภาคเหนือ สามารถใช้ร้องเล่นได้ทุกโอกาส โดยไม่ จำกัดฤดูหรือ เทศกาล</a:t>
            </a:r>
            <a:r>
              <a:rPr lang="th-TH" sz="2800" dirty="0" err="1">
                <a:solidFill>
                  <a:schemeClr val="accent5">
                    <a:lumMod val="50000"/>
                  </a:schemeClr>
                </a:solidFill>
                <a:latin typeface="JS Chusri" pitchFamily="2" charset="-34"/>
                <a:cs typeface="JS Chusri" pitchFamily="2" charset="-34"/>
              </a:rPr>
              <a:t>ใดๆ</a:t>
            </a:r>
            <a:r>
              <a:rPr lang="th-TH" sz="2800" dirty="0">
                <a:solidFill>
                  <a:schemeClr val="accent5">
                    <a:lumMod val="50000"/>
                  </a:schemeClr>
                </a:solidFill>
                <a:latin typeface="JS Chusri" pitchFamily="2" charset="-34"/>
                <a:cs typeface="JS Chusri" pitchFamily="2" charset="-34"/>
              </a:rPr>
              <a:t> ซึ่งจะใช้ร้องเพลงเพื่อผ่อนคลายอารมณ์ และการพักผ่อนหย่อนใจ โดยลักษณะการขับร้องและท่วงทำนองจะ อ่อนโยน ฟังดูเนิบนาบนุ่มนวล สอดคล้องกับเครื่องดนตรีหลัก ได้แก่ ปี่ ซึง สะล้อ</a:t>
            </a:r>
          </a:p>
          <a:p>
            <a:pPr algn="l"/>
            <a:endParaRPr lang="en-US" dirty="0">
              <a:solidFill>
                <a:schemeClr val="accent5">
                  <a:lumMod val="50000"/>
                </a:schemeClr>
              </a:solidFill>
              <a:latin typeface="JS Chusri" pitchFamily="2" charset="-34"/>
              <a:cs typeface="JS Chusri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64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FFFFFF"/>
            </a:gs>
            <a:gs pos="0">
              <a:schemeClr val="accent3">
                <a:lumMod val="0"/>
                <a:lumOff val="100000"/>
                <a:alpha val="53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th-TH" sz="5400" dirty="0">
                <a:solidFill>
                  <a:schemeClr val="accent2">
                    <a:lumMod val="50000"/>
                  </a:schemeClr>
                </a:solidFill>
                <a:latin typeface="JS Chusri" pitchFamily="2" charset="-34"/>
                <a:cs typeface="JS Chusri" pitchFamily="2" charset="-34"/>
              </a:rPr>
              <a:t>เพลง</a:t>
            </a:r>
            <a:r>
              <a:rPr lang="th-TH" sz="5400" dirty="0" smtClean="0">
                <a:solidFill>
                  <a:schemeClr val="accent2">
                    <a:lumMod val="50000"/>
                  </a:schemeClr>
                </a:solidFill>
                <a:latin typeface="JS Chusri" pitchFamily="2" charset="-34"/>
                <a:cs typeface="JS Chusri" pitchFamily="2" charset="-34"/>
              </a:rPr>
              <a:t>พื้นบ้าน </a:t>
            </a:r>
            <a:r>
              <a:rPr lang="th-TH" sz="5400" dirty="0">
                <a:solidFill>
                  <a:schemeClr val="accent2">
                    <a:lumMod val="50000"/>
                  </a:schemeClr>
                </a:solidFill>
                <a:latin typeface="JS Chusri" pitchFamily="2" charset="-34"/>
                <a:cs typeface="JS Chusri" pitchFamily="2" charset="-34"/>
              </a:rPr>
              <a:t>ภาคอีสาน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JS Chusri" pitchFamily="2" charset="-34"/>
              <a:cs typeface="JS Chusri" pitchFamily="2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4000" dirty="0">
                <a:solidFill>
                  <a:srgbClr val="FF0000"/>
                </a:solidFill>
                <a:latin typeface="JS Chusri" pitchFamily="2" charset="-34"/>
                <a:cs typeface="JS Chusri" pitchFamily="2" charset="-34"/>
              </a:rPr>
              <a:t>อีสานเหนือ</a:t>
            </a:r>
            <a:endParaRPr lang="en-US" sz="4000" dirty="0">
              <a:solidFill>
                <a:srgbClr val="FF0000"/>
              </a:solidFill>
              <a:latin typeface="JS Chusri" pitchFamily="2" charset="-34"/>
              <a:cs typeface="JS Chusri" pitchFamily="2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หมอลำ </a:t>
            </a:r>
            <a:r>
              <a:rPr lang="th-TH" dirty="0">
                <a:solidFill>
                  <a:srgbClr val="FF0000"/>
                </a:solidFill>
                <a:latin typeface="JS Chusri" pitchFamily="2" charset="-34"/>
                <a:cs typeface="JS Chusri" pitchFamily="2" charset="-34"/>
              </a:rPr>
              <a:t> </a:t>
            </a:r>
            <a:r>
              <a:rPr lang="th-TH" sz="2000" dirty="0">
                <a:solidFill>
                  <a:srgbClr val="FF0000"/>
                </a:solidFill>
                <a:latin typeface="JS Chusri" pitchFamily="2" charset="-34"/>
                <a:cs typeface="JS Chusri" pitchFamily="2" charset="-34"/>
              </a:rPr>
              <a:t>เป็นการแสดงศิลปะพื้นบ้านของ ชาวอิสาน เริ่มมีมานานแล้วเท่าใดไม่ปรากฏหลักฐาน ทราบเพียงแต่ว่าเป็นศิลปะที่แทรกซึมอยู่ในสายเลือดของชาวอิสานเป็นมรดกทางวัฒนธรรมของพวกเขา นักแสดงจะมีชื่อเรียกกันว่า "หมอลำ" คำว่า"หมอ" ก็แปลว่าผู้เชี่ยวชาญทางใดทางหนึ่ง คำว่าก็หมอกลอน คือหมอกวีที่ชำนาญการขับร้องลำนำ  คำบทคำกลอนนั่นเอง</a:t>
            </a:r>
          </a:p>
          <a:p>
            <a:pPr marL="0" indent="0">
              <a:buNone/>
            </a:pPr>
            <a:endParaRPr lang="th-TH" sz="2000" dirty="0">
              <a:latin typeface="JS Chusri" pitchFamily="2" charset="-34"/>
              <a:cs typeface="JS Chusri" pitchFamily="2" charset="-3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th-TH" sz="4000" dirty="0">
                <a:solidFill>
                  <a:srgbClr val="00B050"/>
                </a:solidFill>
                <a:latin typeface="JS Chusri" pitchFamily="2" charset="-34"/>
                <a:cs typeface="JS Chusri" pitchFamily="2" charset="-34"/>
              </a:rPr>
              <a:t>อีสานใต้</a:t>
            </a:r>
            <a:endParaRPr lang="en-US" sz="4000" dirty="0">
              <a:solidFill>
                <a:srgbClr val="00B050"/>
              </a:solidFill>
              <a:latin typeface="JS Chusri" pitchFamily="2" charset="-34"/>
              <a:cs typeface="JS Chusri" pitchFamily="2" charset="-3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h-TH" b="1" dirty="0">
                <a:solidFill>
                  <a:srgbClr val="00B050"/>
                </a:solidFill>
                <a:latin typeface="JS Chusri" pitchFamily="2" charset="-34"/>
                <a:cs typeface="JS Chusri" pitchFamily="2" charset="-34"/>
              </a:rPr>
              <a:t>กันตรึม</a:t>
            </a:r>
            <a:r>
              <a:rPr lang="th-TH" b="1" dirty="0">
                <a:solidFill>
                  <a:srgbClr val="00B050"/>
                </a:solidFill>
              </a:rPr>
              <a:t> </a:t>
            </a:r>
            <a:r>
              <a:rPr lang="th-TH" sz="2000" dirty="0">
                <a:solidFill>
                  <a:srgbClr val="00B050"/>
                </a:solidFill>
                <a:latin typeface="JS Chusri" pitchFamily="2" charset="-34"/>
                <a:cs typeface="JS Chusri" pitchFamily="2" charset="-34"/>
              </a:rPr>
              <a:t>เป็นรูปแบบของดนตรีพื้นบ้านทางภาคอีสานตอนใต้ของประเทศไทย โดยเฉพาะบริเวณจังหวัดชายแดนติดต่อกับกัมพูชา  เป็นดนตรีประกอบการเต้นรำพื้นเมือง ประกอบไปด้วยเครื่องดนตรีได้แก่ ซอกันตรึม กลองกันตรึม และเสียงร้องเป็นภาษเขมร</a:t>
            </a:r>
          </a:p>
          <a:p>
            <a:endParaRPr lang="en-US" sz="2000" dirty="0">
              <a:latin typeface="JS Chusri" pitchFamily="2" charset="-34"/>
              <a:cs typeface="JS Chusri" pitchFamily="2" charset="-34"/>
            </a:endParaRPr>
          </a:p>
        </p:txBody>
      </p:sp>
      <p:pic>
        <p:nvPicPr>
          <p:cNvPr id="8" name="Picture 7" descr="A group of people around each other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576">
            <a:off x="7230574" y="4192624"/>
            <a:ext cx="3410303" cy="1828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group of people standing in front of a crowd&#10;&#10;Description generated with very high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08" y="4330933"/>
            <a:ext cx="2740167" cy="2052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117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6">
                <a:lumMod val="45000"/>
                <a:lumOff val="55000"/>
              </a:schemeClr>
            </a:gs>
            <a:gs pos="95750">
              <a:srgbClr val="CFE5BF"/>
            </a:gs>
            <a:gs pos="91500">
              <a:srgbClr val="C9E2B8"/>
            </a:gs>
            <a:gs pos="83000">
              <a:schemeClr val="accent6">
                <a:lumMod val="45000"/>
                <a:lumOff val="55000"/>
              </a:schemeClr>
            </a:gs>
            <a:gs pos="39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dirty="0">
                <a:solidFill>
                  <a:srgbClr val="7030A0"/>
                </a:solidFill>
                <a:latin typeface="JS Chusri" pitchFamily="2" charset="-34"/>
                <a:cs typeface="JS Chusri" pitchFamily="2" charset="-34"/>
              </a:rPr>
              <a:t>เพลง</a:t>
            </a:r>
            <a:r>
              <a:rPr lang="th-TH" sz="6000" dirty="0" smtClean="0">
                <a:solidFill>
                  <a:srgbClr val="7030A0"/>
                </a:solidFill>
                <a:latin typeface="JS Chusri" pitchFamily="2" charset="-34"/>
                <a:cs typeface="JS Chusri" pitchFamily="2" charset="-34"/>
              </a:rPr>
              <a:t>พื้น</a:t>
            </a:r>
            <a:r>
              <a:rPr lang="th-TH" sz="6000" dirty="0" smtClean="0">
                <a:solidFill>
                  <a:srgbClr val="7030A0"/>
                </a:solidFill>
                <a:latin typeface="JS Chusri" pitchFamily="2" charset="-34"/>
                <a:cs typeface="JS Chusri" pitchFamily="2" charset="-34"/>
              </a:rPr>
              <a:t>บ้าน</a:t>
            </a:r>
            <a:r>
              <a:rPr lang="th-TH" sz="6000" dirty="0" smtClean="0">
                <a:solidFill>
                  <a:srgbClr val="7030A0"/>
                </a:solidFill>
                <a:latin typeface="JS Chusri" pitchFamily="2" charset="-34"/>
                <a:cs typeface="JS Chusri" pitchFamily="2" charset="-34"/>
              </a:rPr>
              <a:t>ภาค</a:t>
            </a:r>
            <a:r>
              <a:rPr lang="th-TH" sz="6000" dirty="0">
                <a:solidFill>
                  <a:srgbClr val="7030A0"/>
                </a:solidFill>
                <a:latin typeface="JS Chusri" pitchFamily="2" charset="-34"/>
                <a:cs typeface="JS Chusri" pitchFamily="2" charset="-34"/>
              </a:rPr>
              <a:t>กลาง</a:t>
            </a:r>
            <a:endParaRPr lang="en-US" sz="6000" dirty="0">
              <a:solidFill>
                <a:srgbClr val="7030A0"/>
              </a:solidFill>
              <a:latin typeface="JS Chusri" pitchFamily="2" charset="-34"/>
              <a:cs typeface="JS Chusri" pitchFamily="2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4000" dirty="0">
                <a:solidFill>
                  <a:schemeClr val="accent6">
                    <a:lumMod val="50000"/>
                  </a:schemeClr>
                </a:solidFill>
                <a:latin typeface="JS Chusri" pitchFamily="2" charset="-34"/>
                <a:cs typeface="JS Chusri" pitchFamily="2" charset="-34"/>
              </a:rPr>
              <a:t>เพลงฉ่อย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JS Chusri" pitchFamily="2" charset="-34"/>
              <a:cs typeface="JS Chusri" pitchFamily="2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h-TH" dirty="0"/>
              <a:t>เป็นเพลงพื้นเมืองที่ไม่ทราบถิ่นกำเนิด เป็นการละเล่นเพลงพื้นเมืองที่แพร่หลายมากที่สุดเพลงหนึ่ง มีคนร้องเล่นกันอย่างกว้างขวาง ไม่มีเครื่องดนตรีประกอบการร้องนั้น มีแต่การปรบมือเป็นการให้ประกอบจังหวะอย่างเดียว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th-TH" sz="4000" dirty="0">
                <a:solidFill>
                  <a:srgbClr val="C00000"/>
                </a:solidFill>
              </a:rPr>
              <a:t>เพลงเรือ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h-TH" dirty="0">
                <a:solidFill>
                  <a:srgbClr val="C00000"/>
                </a:solidFill>
                <a:latin typeface="JS Chusri" pitchFamily="2" charset="-34"/>
                <a:cs typeface="JS Chusri" pitchFamily="2" charset="-34"/>
              </a:rPr>
              <a:t>เป็นเพลงพื้นบ้านที่เล่นกันในฤดูน้ำหลาก เป็นเพลงปฏิพากย์ชนิดเดียวที่ร้องเล่นกลางลำน้ำโดยพ่อเพลงและแม่เพลงอยู่คนละลำ เพลงเรือส่วนใหญ่จะถนัดร้องบทชิงชู้ 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30" y="4512212"/>
            <a:ext cx="3198056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924" y="4306707"/>
            <a:ext cx="3632688" cy="203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8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dirty="0">
                <a:solidFill>
                  <a:srgbClr val="C00000"/>
                </a:solidFill>
                <a:latin typeface="JS Chusri" pitchFamily="2" charset="-34"/>
                <a:cs typeface="JS Chusri" pitchFamily="2" charset="-34"/>
              </a:rPr>
              <a:t>เพลงพื้นบ้านภาคใต้</a:t>
            </a:r>
            <a:endParaRPr lang="en-US" sz="6000" dirty="0">
              <a:solidFill>
                <a:srgbClr val="C00000"/>
              </a:solidFill>
              <a:latin typeface="JS Chusri" pitchFamily="2" charset="-34"/>
              <a:cs typeface="JS Chusri" pitchFamily="2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4000" dirty="0">
                <a:latin typeface="JS Chusri" pitchFamily="2" charset="-34"/>
                <a:cs typeface="JS Chusri" pitchFamily="2" charset="-34"/>
              </a:rPr>
              <a:t>เพลงนา</a:t>
            </a:r>
            <a:endParaRPr lang="en-US" sz="4000" dirty="0">
              <a:latin typeface="JS Chusri" pitchFamily="2" charset="-34"/>
              <a:cs typeface="JS Chusri" pitchFamily="2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h-TH" sz="2000" dirty="0">
                <a:latin typeface="JS Chusri" pitchFamily="2" charset="-34"/>
                <a:cs typeface="JS Chusri" pitchFamily="2" charset="-34"/>
              </a:rPr>
              <a:t>เพลงนาเป็นเพลงพื้นเมืองของจังหวัดชุมพร ที่แสดงให้เห็นถึงความสามารถในเชิงภาษาและมรดกทางวัฒนธรรมท้องถิ่นที่สร้างชื่อเสียงให้กับจังหวัดชุมพรมานานนับร้อยปี การร้องเพลงนาร้องเล่นกันในฤดูเก็บเกี่ยวข้าว เป็นทำนองเกี้ยว แต่ในปัจจุบันร้องเล่นในงานต่าง ๆ </a:t>
            </a:r>
            <a:endParaRPr lang="en-US" sz="2000" dirty="0">
              <a:latin typeface="JS Chusri" pitchFamily="2" charset="-34"/>
              <a:cs typeface="JS Chusri" pitchFamily="2" charset="-3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th-TH" sz="4000" dirty="0">
                <a:solidFill>
                  <a:srgbClr val="2026A0"/>
                </a:solidFill>
                <a:latin typeface="JS Chusri" pitchFamily="2" charset="-34"/>
                <a:cs typeface="JS Chusri" pitchFamily="2" charset="-34"/>
              </a:rPr>
              <a:t>เพลงบอก</a:t>
            </a:r>
            <a:endParaRPr lang="en-US" sz="4000" dirty="0">
              <a:solidFill>
                <a:srgbClr val="2026A0"/>
              </a:solidFill>
              <a:latin typeface="JS Chusri" pitchFamily="2" charset="-34"/>
              <a:cs typeface="JS Chusri" pitchFamily="2" charset="-3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th-TH" sz="2000" dirty="0">
                <a:solidFill>
                  <a:srgbClr val="0070C0"/>
                </a:solidFill>
                <a:latin typeface="JS Chusri" pitchFamily="2" charset="-34"/>
                <a:cs typeface="JS Chusri" pitchFamily="2" charset="-34"/>
              </a:rPr>
              <a:t>เพลงบอกเป็นเพลงพื้นเมืองที่นิยมเล่นทั่วไปในสังคมภาคใต้ การร้องเพลงบอกใช้ภาษาถิ่นปักษ์ใต้ โดยร้องด้นเป็นกลอนสดใช้</a:t>
            </a:r>
            <a:r>
              <a:rPr lang="th-TH" sz="2000" dirty="0" err="1">
                <a:solidFill>
                  <a:srgbClr val="0070C0"/>
                </a:solidFill>
                <a:latin typeface="JS Chusri" pitchFamily="2" charset="-34"/>
                <a:cs typeface="JS Chusri" pitchFamily="2" charset="-34"/>
              </a:rPr>
              <a:t>ปฎิ</a:t>
            </a:r>
            <a:r>
              <a:rPr lang="th-TH" sz="2000" dirty="0">
                <a:solidFill>
                  <a:srgbClr val="0070C0"/>
                </a:solidFill>
                <a:latin typeface="JS Chusri" pitchFamily="2" charset="-34"/>
                <a:cs typeface="JS Chusri" pitchFamily="2" charset="-34"/>
              </a:rPr>
              <a:t>ภาณร้องไปตามเหตุการณ์ที่พบเห็น หรือแต่งขึ้นมาเพื่อบอกเล่าเหตุการณ์</a:t>
            </a:r>
            <a:r>
              <a:rPr lang="th-TH" sz="2000" dirty="0" err="1">
                <a:solidFill>
                  <a:srgbClr val="0070C0"/>
                </a:solidFill>
                <a:latin typeface="JS Chusri" pitchFamily="2" charset="-34"/>
                <a:cs typeface="JS Chusri" pitchFamily="2" charset="-34"/>
              </a:rPr>
              <a:t>ต่างๆ</a:t>
            </a:r>
            <a:r>
              <a:rPr lang="th-TH" sz="2000" dirty="0">
                <a:solidFill>
                  <a:srgbClr val="0070C0"/>
                </a:solidFill>
                <a:latin typeface="JS Chusri" pitchFamily="2" charset="-34"/>
                <a:cs typeface="JS Chusri" pitchFamily="2" charset="-34"/>
              </a:rPr>
              <a:t> แม่เพลงต้องมีความรอบรู้ มีไหวพริบดี และฝึกฝนจนแม่นยำในเชิงกลอน</a:t>
            </a: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  <a:latin typeface="JS Chusri" pitchFamily="2" charset="-34"/>
              <a:cs typeface="JS Chusri" pitchFamily="2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8124" y="4065547"/>
            <a:ext cx="3622515" cy="21019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0142" y="3545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34998" y="38211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054" y="4065546"/>
            <a:ext cx="4269333" cy="246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4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4539036" cy="13255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6000" dirty="0">
                <a:solidFill>
                  <a:srgbClr val="FF0000"/>
                </a:solidFill>
                <a:latin typeface="JS Chusri" pitchFamily="2" charset="-34"/>
                <a:cs typeface="JS Chusri" pitchFamily="2" charset="-34"/>
              </a:rPr>
              <a:t>การแสดงพื้นเมือง</a:t>
            </a:r>
            <a:endParaRPr lang="en-US" sz="6000" dirty="0">
              <a:solidFill>
                <a:srgbClr val="FF0000"/>
              </a:solidFill>
              <a:latin typeface="JS Chusri" pitchFamily="2" charset="-34"/>
              <a:cs typeface="JS Chusri" pitchFamily="2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5905" y="1690688"/>
            <a:ext cx="5157787" cy="823912"/>
          </a:xfrm>
        </p:spPr>
        <p:txBody>
          <a:bodyPr>
            <a:normAutofit/>
          </a:bodyPr>
          <a:lstStyle/>
          <a:p>
            <a:r>
              <a:rPr lang="th-TH" sz="3600" b="0" dirty="0">
                <a:solidFill>
                  <a:srgbClr val="00B050"/>
                </a:solidFill>
                <a:latin typeface="JS Chusri" pitchFamily="2" charset="-34"/>
                <a:cs typeface="JS Chusri" pitchFamily="2" charset="-34"/>
              </a:rPr>
              <a:t>หมายถึง</a:t>
            </a:r>
            <a:endParaRPr lang="en-US" sz="3600" b="0" dirty="0">
              <a:solidFill>
                <a:srgbClr val="00B050"/>
              </a:solidFill>
              <a:latin typeface="JS Chusri" pitchFamily="2" charset="-34"/>
              <a:cs typeface="JS Chusri" pitchFamily="2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solidFill>
                  <a:schemeClr val="accent6">
                    <a:lumMod val="75000"/>
                  </a:schemeClr>
                </a:solidFill>
                <a:latin typeface="JS Chusri" pitchFamily="2" charset="-34"/>
                <a:cs typeface="JS Chusri" pitchFamily="2" charset="-34"/>
              </a:rPr>
              <a:t>การละเล่นที่มีการแสดง การร่ายรำ มีเพลงดนตรีประกอบ ที่ได้วางเป็นแบบแผน และนิยมเล่นหรือถ่ายทอดสืบต่อกันมาจนแพร่หลาย การแสดงพื้นเมือง อาจเกิดจากการบูชาบวงสรวงสิ่งศักดิ์สิทธิ์  นอกจากนี้ ก็เป็นการแสดงเพื่อความบันเทิงรื่นเริง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JS Chusri" pitchFamily="2" charset="-34"/>
              <a:cs typeface="JS Chusri" pitchFamily="2" charset="-3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1355" y="2869917"/>
            <a:ext cx="5183188" cy="823912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 rot="446941">
            <a:off x="5997575" y="1524000"/>
            <a:ext cx="5530835" cy="383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1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55600"/>
            <a:ext cx="10515600" cy="132556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6000" b="1" dirty="0">
                <a:solidFill>
                  <a:srgbClr val="2026A0"/>
                </a:solidFill>
                <a:latin typeface="JS Chusri" pitchFamily="2" charset="-34"/>
                <a:cs typeface="JS Chusri" pitchFamily="2" charset="-34"/>
              </a:rPr>
              <a:t>การแสดงพื้นเมืองภาคเหนือ</a:t>
            </a:r>
            <a:endParaRPr lang="en-US" sz="6000" b="1" dirty="0">
              <a:solidFill>
                <a:srgbClr val="2026A0"/>
              </a:solidFill>
              <a:latin typeface="JS Chusri" pitchFamily="2" charset="-34"/>
              <a:cs typeface="JS Chusri" pitchFamily="2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49849"/>
            <a:ext cx="5157787" cy="823912"/>
          </a:xfrm>
        </p:spPr>
        <p:txBody>
          <a:bodyPr>
            <a:normAutofit/>
          </a:bodyPr>
          <a:lstStyle/>
          <a:p>
            <a:r>
              <a:rPr lang="th-TH" sz="4000" b="0" dirty="0">
                <a:solidFill>
                  <a:srgbClr val="C00000"/>
                </a:solidFill>
                <a:latin typeface="JS Chusri" pitchFamily="2" charset="-34"/>
                <a:cs typeface="JS Chusri" pitchFamily="2" charset="-34"/>
              </a:rPr>
              <a:t>ฟ้อน</a:t>
            </a:r>
            <a:endParaRPr lang="en-US" sz="4000" b="0" dirty="0">
              <a:solidFill>
                <a:srgbClr val="C00000"/>
              </a:solidFill>
              <a:latin typeface="JS Chusri" pitchFamily="2" charset="-34"/>
              <a:cs typeface="JS Chusri" pitchFamily="2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5916" y="3079494"/>
            <a:ext cx="5157787" cy="3684588"/>
          </a:xfrm>
        </p:spPr>
        <p:txBody>
          <a:bodyPr>
            <a:normAutofit lnSpcReduction="10000"/>
          </a:bodyPr>
          <a:lstStyle/>
          <a:p>
            <a:r>
              <a:rPr lang="th-TH" dirty="0">
                <a:solidFill>
                  <a:srgbClr val="FF0066"/>
                </a:solidFill>
                <a:latin typeface="JS Chusri" pitchFamily="2" charset="-34"/>
                <a:cs typeface="JS Chusri" pitchFamily="2" charset="-34"/>
              </a:rPr>
              <a:t> </a:t>
            </a:r>
            <a:r>
              <a:rPr lang="th-TH" sz="3200" dirty="0">
                <a:solidFill>
                  <a:srgbClr val="FF0066"/>
                </a:solidFill>
                <a:latin typeface="JS Chusri" pitchFamily="2" charset="-34"/>
                <a:cs typeface="JS Chusri" pitchFamily="2" charset="-34"/>
              </a:rPr>
              <a:t>การแสดงพื้นเมืองภาคเหนือเรามักเรียกว่า “ ฟ้อน “ มีลักษณะคล้ายระบำ คือมีผู้แสดงหลายคนเป็นชุดเป็นหมู่  ร่ายรำทำท่าเหมือนๆกัน  แต่งกายเหมือนกัน มีการแปรแถวแปรขบวน</a:t>
            </a:r>
            <a:r>
              <a:rPr lang="th-TH" sz="3200" dirty="0" err="1">
                <a:solidFill>
                  <a:srgbClr val="FF0066"/>
                </a:solidFill>
                <a:latin typeface="JS Chusri" pitchFamily="2" charset="-34"/>
                <a:cs typeface="JS Chusri" pitchFamily="2" charset="-34"/>
              </a:rPr>
              <a:t>ต่างๆ</a:t>
            </a:r>
            <a:r>
              <a:rPr lang="th-TH" sz="3200" dirty="0">
                <a:solidFill>
                  <a:srgbClr val="FF0066"/>
                </a:solidFill>
                <a:latin typeface="JS Chusri" pitchFamily="2" charset="-34"/>
                <a:cs typeface="JS Chusri" pitchFamily="2" charset="-34"/>
              </a:rPr>
              <a:t>  แต่ที่ไม่เรียกว่าระบำ เพราะฟ้อนมีจังหวะและลีลาเป็นเอกลักษณ์เฉพาะตัวไม่เหมือนระบำหรือการแสดง</a:t>
            </a:r>
            <a:r>
              <a:rPr lang="th-TH" sz="3200" dirty="0" err="1">
                <a:solidFill>
                  <a:srgbClr val="FF0066"/>
                </a:solidFill>
                <a:latin typeface="JS Chusri" pitchFamily="2" charset="-34"/>
                <a:cs typeface="JS Chusri" pitchFamily="2" charset="-34"/>
              </a:rPr>
              <a:t>อื่นๆ</a:t>
            </a:r>
            <a:endParaRPr lang="en-US" sz="3200" dirty="0">
              <a:solidFill>
                <a:srgbClr val="FF0066"/>
              </a:solidFill>
              <a:latin typeface="JS Chusri" pitchFamily="2" charset="-34"/>
              <a:cs typeface="JS Chusri" pitchFamily="2" charset="-3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994853" y="1863747"/>
            <a:ext cx="5183188" cy="823912"/>
          </a:xfrm>
          <a:effectLst>
            <a:glow rad="101600">
              <a:srgbClr val="FF0000">
                <a:alpha val="40000"/>
              </a:srgbClr>
            </a:glow>
          </a:effectLst>
        </p:spPr>
        <p:txBody>
          <a:bodyPr>
            <a:normAutofit/>
          </a:bodyPr>
          <a:lstStyle/>
          <a:p>
            <a:r>
              <a:rPr lang="th-TH" sz="3600" dirty="0">
                <a:solidFill>
                  <a:srgbClr val="0070C0"/>
                </a:solidFill>
                <a:latin typeface="JS Chusri" pitchFamily="2" charset="-34"/>
                <a:cs typeface="JS Chusri" pitchFamily="2" charset="-34"/>
              </a:rPr>
              <a:t>กิ่งกะ</a:t>
            </a:r>
            <a:r>
              <a:rPr lang="th-TH" sz="3600" dirty="0" err="1">
                <a:solidFill>
                  <a:srgbClr val="0070C0"/>
                </a:solidFill>
                <a:latin typeface="JS Chusri" pitchFamily="2" charset="-34"/>
                <a:cs typeface="JS Chusri" pitchFamily="2" charset="-34"/>
              </a:rPr>
              <a:t>หร่า</a:t>
            </a:r>
            <a:endParaRPr lang="th-TH" sz="3600" dirty="0">
              <a:solidFill>
                <a:srgbClr val="0070C0"/>
              </a:solidFill>
              <a:latin typeface="JS Chusri" pitchFamily="2" charset="-34"/>
              <a:cs typeface="JS Chusri" pitchFamily="2" charset="-34"/>
            </a:endParaRPr>
          </a:p>
        </p:txBody>
      </p:sp>
      <p:pic>
        <p:nvPicPr>
          <p:cNvPr id="8" name="Content Placeholder 7" descr="A picture containing wall&#10;&#10;Description generated with high confidence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9" y="2916825"/>
            <a:ext cx="4759194" cy="3564801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300" y="1487180"/>
            <a:ext cx="2350912" cy="142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4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4897624" cy="1316037"/>
          </a:xfrm>
          <a:noFill/>
          <a:effectLst>
            <a:glow rad="406400">
              <a:schemeClr val="accent1">
                <a:lumMod val="60000"/>
                <a:lumOff val="40000"/>
                <a:alpha val="97000"/>
              </a:schemeClr>
            </a:glow>
          </a:effectLst>
        </p:spPr>
        <p:txBody>
          <a:bodyPr>
            <a:normAutofit/>
          </a:bodyPr>
          <a:lstStyle/>
          <a:p>
            <a:r>
              <a:rPr lang="th-TH" sz="6000" dirty="0">
                <a:solidFill>
                  <a:srgbClr val="7030A0"/>
                </a:solidFill>
                <a:latin typeface="JS Chusri" pitchFamily="2" charset="-34"/>
                <a:cs typeface="JS Chusri" pitchFamily="2" charset="-34"/>
              </a:rPr>
              <a:t>การแสดงภาคกลาง</a:t>
            </a:r>
            <a:endParaRPr lang="en-US" sz="6000" dirty="0">
              <a:solidFill>
                <a:srgbClr val="7030A0"/>
              </a:solidFill>
              <a:latin typeface="JS Chusri" pitchFamily="2" charset="-34"/>
              <a:cs typeface="JS Chusri" pitchFamily="2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4000" dirty="0">
                <a:solidFill>
                  <a:srgbClr val="C00000"/>
                </a:solidFill>
                <a:latin typeface="JS Chusri" pitchFamily="2" charset="-34"/>
                <a:cs typeface="JS Chusri" pitchFamily="2" charset="-34"/>
              </a:rPr>
              <a:t>ลิเก</a:t>
            </a:r>
            <a:endParaRPr lang="en-US" sz="4000" dirty="0">
              <a:solidFill>
                <a:srgbClr val="C00000"/>
              </a:solidFill>
              <a:latin typeface="JS Chusri" pitchFamily="2" charset="-34"/>
              <a:cs typeface="JS Chusri" pitchFamily="2" charset="-34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7164">
            <a:off x="1556089" y="2136620"/>
            <a:ext cx="3814205" cy="381420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50146" y="1269207"/>
            <a:ext cx="5183188" cy="823912"/>
          </a:xfrm>
        </p:spPr>
        <p:txBody>
          <a:bodyPr>
            <a:normAutofit/>
          </a:bodyPr>
          <a:lstStyle/>
          <a:p>
            <a:r>
              <a:rPr lang="th-TH" sz="4000" dirty="0">
                <a:solidFill>
                  <a:schemeClr val="accent6">
                    <a:lumMod val="75000"/>
                  </a:schemeClr>
                </a:solidFill>
                <a:latin typeface="JS Chusri" pitchFamily="2" charset="-34"/>
                <a:cs typeface="JS Chusri" pitchFamily="2" charset="-34"/>
              </a:rPr>
              <a:t>รำกลองยาว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JS Chusri" pitchFamily="2" charset="-34"/>
              <a:cs typeface="JS Chusri" pitchFamily="2" charset="-34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 rot="417415">
            <a:off x="6162607" y="2179063"/>
            <a:ext cx="5553441" cy="37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3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444</Words>
  <Application>Microsoft Office PowerPoint</Application>
  <PresentationFormat>แบบจอกว้าง</PresentationFormat>
  <Paragraphs>39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21" baseType="lpstr">
      <vt:lpstr>2005_iannnnnCTX-9001</vt:lpstr>
      <vt:lpstr>Arial</vt:lpstr>
      <vt:lpstr>Calibri</vt:lpstr>
      <vt:lpstr>Calibri Light</vt:lpstr>
      <vt:lpstr>Cordia New</vt:lpstr>
      <vt:lpstr>DSN Cologne Extend</vt:lpstr>
      <vt:lpstr>JS Chalit</vt:lpstr>
      <vt:lpstr>JS Chusri</vt:lpstr>
      <vt:lpstr>Office Theme</vt:lpstr>
      <vt:lpstr>การแสดงพื้นเมือง</vt:lpstr>
      <vt:lpstr>เพลงพื้นบ้าน</vt:lpstr>
      <vt:lpstr>เพลงพื้นบ้านภาคเหนือ</vt:lpstr>
      <vt:lpstr>เพลงพื้นบ้าน ภาคอีสาน</vt:lpstr>
      <vt:lpstr>เพลงพื้นบ้านภาคกลาง</vt:lpstr>
      <vt:lpstr>เพลงพื้นบ้านภาคใต้</vt:lpstr>
      <vt:lpstr>การแสดงพื้นเมือง</vt:lpstr>
      <vt:lpstr>การแสดงพื้นเมืองภาคเหนือ</vt:lpstr>
      <vt:lpstr>การแสดงภาคกลาง</vt:lpstr>
      <vt:lpstr>การแสดงภาคอีสาน</vt:lpstr>
      <vt:lpstr>การแสดงพื้นเมืองภาคใต้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การละเล่นพื้นเมือง</dc:title>
  <dc:creator>KruLove</dc:creator>
  <cp:lastModifiedBy>KruLove</cp:lastModifiedBy>
  <cp:revision>29</cp:revision>
  <dcterms:created xsi:type="dcterms:W3CDTF">2017-06-15T15:22:28Z</dcterms:created>
  <dcterms:modified xsi:type="dcterms:W3CDTF">2018-08-02T06:40:39Z</dcterms:modified>
</cp:coreProperties>
</file>