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0A8C"/>
    <a:srgbClr val="040492"/>
    <a:srgbClr val="32E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5" d="100"/>
          <a:sy n="75" d="100"/>
        </p:scale>
        <p:origin x="5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7876-4E1A-454D-9554-4029E95A248F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9073-F185-47DD-81E2-4BFD5FE0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89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7876-4E1A-454D-9554-4029E95A248F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9073-F185-47DD-81E2-4BFD5FE0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7876-4E1A-454D-9554-4029E95A248F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9073-F185-47DD-81E2-4BFD5FE0E67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3283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7876-4E1A-454D-9554-4029E95A248F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9073-F185-47DD-81E2-4BFD5FE0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67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7876-4E1A-454D-9554-4029E95A248F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9073-F185-47DD-81E2-4BFD5FE0E67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1837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7876-4E1A-454D-9554-4029E95A248F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9073-F185-47DD-81E2-4BFD5FE0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77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7876-4E1A-454D-9554-4029E95A248F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9073-F185-47DD-81E2-4BFD5FE0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85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7876-4E1A-454D-9554-4029E95A248F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9073-F185-47DD-81E2-4BFD5FE0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3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7876-4E1A-454D-9554-4029E95A248F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9073-F185-47DD-81E2-4BFD5FE0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13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7876-4E1A-454D-9554-4029E95A248F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9073-F185-47DD-81E2-4BFD5FE0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78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7876-4E1A-454D-9554-4029E95A248F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9073-F185-47DD-81E2-4BFD5FE0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21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7876-4E1A-454D-9554-4029E95A248F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9073-F185-47DD-81E2-4BFD5FE0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5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7876-4E1A-454D-9554-4029E95A248F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9073-F185-47DD-81E2-4BFD5FE0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9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7876-4E1A-454D-9554-4029E95A248F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9073-F185-47DD-81E2-4BFD5FE0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9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7876-4E1A-454D-9554-4029E95A248F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9073-F185-47DD-81E2-4BFD5FE0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08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9073-F185-47DD-81E2-4BFD5FE0E67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7876-4E1A-454D-9554-4029E95A248F}" type="datetimeFigureOut">
              <a:rPr lang="en-US" smtClean="0"/>
              <a:t>5/16/2018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94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57876-4E1A-454D-9554-4029E95A248F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AC9073-F185-47DD-81E2-4BFD5FE0E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5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C475C1-2EF9-46F6-BFE4-AAEA923E7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  <a:bevelB w="38100" h="38100" prst="angle"/>
              <a:extrusionClr>
                <a:srgbClr val="002060"/>
              </a:extrusionClr>
            </a:sp3d>
          </a:bodyPr>
          <a:lstStyle/>
          <a:p>
            <a:r>
              <a:rPr lang="th-TH" sz="80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50800" dir="5400000" algn="ctr" rotWithShape="0">
                    <a:schemeClr val="accent2">
                      <a:lumMod val="50000"/>
                    </a:schemeClr>
                  </a:outerShdw>
                </a:effectLst>
                <a:latin typeface="DSN Erawan" panose="00000400000000000000" pitchFamily="2" charset="-34"/>
                <a:cs typeface="DSN Erawan" panose="00000400000000000000" pitchFamily="2" charset="-34"/>
              </a:rPr>
              <a:t>วิวัฒนาการ</a:t>
            </a:r>
            <a:endParaRPr lang="en-US" sz="8000" dirty="0">
              <a:solidFill>
                <a:schemeClr val="accent2">
                  <a:lumMod val="50000"/>
                </a:schemeClr>
              </a:solidFill>
              <a:effectLst>
                <a:outerShdw blurRad="50800" dist="50800" dir="5400000" algn="ctr" rotWithShape="0">
                  <a:schemeClr val="accent2">
                    <a:lumMod val="50000"/>
                  </a:schemeClr>
                </a:outerShdw>
              </a:effectLst>
              <a:latin typeface="DSN Erawan" panose="00000400000000000000" pitchFamily="2" charset="-34"/>
              <a:cs typeface="DSN Erawan" panose="00000400000000000000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1150241-7F7F-4F1A-B92C-12D6BCD20A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th-TH" sz="6000" dirty="0">
                <a:solidFill>
                  <a:schemeClr val="accent2">
                    <a:lumMod val="50000"/>
                  </a:schemeClr>
                </a:solidFill>
                <a:latin typeface="DSN Erawan" panose="00000400000000000000" pitchFamily="2" charset="-34"/>
                <a:cs typeface="DSN Erawan" panose="00000400000000000000" pitchFamily="2" charset="-34"/>
              </a:rPr>
              <a:t>ของนาฏศิลป์และการละครไทย</a:t>
            </a:r>
            <a:endParaRPr lang="en-US" sz="6000" dirty="0">
              <a:solidFill>
                <a:schemeClr val="accent2">
                  <a:lumMod val="50000"/>
                </a:schemeClr>
              </a:solidFill>
              <a:latin typeface="DSN Erawan" panose="00000400000000000000" pitchFamily="2" charset="-34"/>
              <a:cs typeface="DSN Erawan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174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generated with very high confidence">
            <a:extLst>
              <a:ext uri="{FF2B5EF4-FFF2-40B4-BE49-F238E27FC236}">
                <a16:creationId xmlns="" xmlns:a16="http://schemas.microsoft.com/office/drawing/2014/main" id="{A7541593-08CE-4B22-A71D-CDCEDF144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0" r="14100" b="-1"/>
          <a:stretch/>
        </p:blipFill>
        <p:spPr>
          <a:xfrm>
            <a:off x="4634683" y="1167618"/>
            <a:ext cx="5176312" cy="4551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7D63CF-AC76-4879-BC0D-E15E63BD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2980266" cy="558018"/>
          </a:xfrm>
        </p:spPr>
        <p:txBody>
          <a:bodyPr anchor="t">
            <a:noAutofit/>
          </a:bodyPr>
          <a:lstStyle/>
          <a:p>
            <a:r>
              <a:rPr lang="th-TH" sz="5400" dirty="0">
                <a:solidFill>
                  <a:srgbClr val="04049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สมัยรัชกาลที่ 4</a:t>
            </a:r>
            <a:endParaRPr lang="en-US" sz="5400" dirty="0">
              <a:solidFill>
                <a:srgbClr val="040492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D8C6A6-CA01-4431-913D-B9F174CF3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657" y="1503119"/>
            <a:ext cx="3957349" cy="38807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th-TH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anose="02000000000000000000" pitchFamily="2" charset="0"/>
                <a:cs typeface="4815_KwangMD_Catthai" panose="02000000000000000000" pitchFamily="2" charset="0"/>
              </a:rPr>
              <a:t>ในสมัยนี้ทรงให้มีละครรำผู้หญิงในราชสำนักตามเดิม และเอกชนให้มีแสดงได้ทั้งชายหญิงเกิดการแสดง</a:t>
            </a:r>
            <a:r>
              <a:rPr lang="th-TH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anose="02000000000000000000" pitchFamily="2" charset="0"/>
                <a:cs typeface="4815_KwangMD_Catthai" panose="02000000000000000000" pitchFamily="2" charset="0"/>
              </a:rPr>
              <a:t>ชุด      รำเบิก</a:t>
            </a:r>
            <a:r>
              <a:rPr lang="th-TH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anose="02000000000000000000" pitchFamily="2" charset="0"/>
                <a:cs typeface="4815_KwangMD_Catthai" panose="02000000000000000000" pitchFamily="2" charset="0"/>
              </a:rPr>
              <a:t>โรงกิ่งไม้เงิน-ทอง </a:t>
            </a:r>
            <a:r>
              <a:rPr lang="th-TH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anose="02000000000000000000" pitchFamily="2" charset="0"/>
                <a:cs typeface="4815_KwangMD_Catthai" panose="02000000000000000000" pitchFamily="2" charset="0"/>
              </a:rPr>
              <a:t> </a:t>
            </a:r>
            <a:r>
              <a:rPr lang="th-TH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anose="02000000000000000000" pitchFamily="2" charset="0"/>
                <a:cs typeface="4815_KwangMD_Catthai" panose="02000000000000000000" pitchFamily="2" charset="0"/>
              </a:rPr>
              <a:t>  </a:t>
            </a:r>
            <a:r>
              <a:rPr lang="th-TH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anose="02000000000000000000" pitchFamily="2" charset="0"/>
                <a:cs typeface="4815_KwangMD_Catthai" panose="02000000000000000000" pitchFamily="2" charset="0"/>
              </a:rPr>
              <a:t>เกิด</a:t>
            </a:r>
            <a:r>
              <a:rPr lang="th-TH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4815_KwangMD_Catthai" panose="02000000000000000000" pitchFamily="2" charset="0"/>
                <a:cs typeface="4815_KwangMD_Catthai" panose="02000000000000000000" pitchFamily="2" charset="0"/>
              </a:rPr>
              <a:t>ละครประเภทใหม่คือ ละครออกภาษา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5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A5F18B-975C-4E21-B5EB-099C2B43D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613312" cy="13208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th-TH" sz="5400" b="1" dirty="0" smtClean="0">
                <a:solidFill>
                  <a:srgbClr val="002060"/>
                </a:solidFill>
                <a:effectLst>
                  <a:reflection stA="44000" endPos="46000" dist="50800" dir="5400000" sy="-100000" algn="bl" rotWithShape="0"/>
                </a:effectLst>
                <a:latin typeface="2005_iannnnnCTX-9001" panose="02000000000000000000" pitchFamily="2" charset="0"/>
                <a:cs typeface="2005_iannnnnCTX-9001" panose="02000000000000000000" pitchFamily="2" charset="0"/>
              </a:rPr>
              <a:t>สมัยรัชกาลที่ 5 </a:t>
            </a:r>
            <a:endParaRPr lang="en-US" sz="5400" b="1" dirty="0">
              <a:solidFill>
                <a:srgbClr val="002060"/>
              </a:solidFill>
              <a:effectLst>
                <a:reflection stA="44000" endPos="46000" dist="50800" dir="5400000" sy="-100000" algn="bl" rotWithShape="0"/>
              </a:effectLst>
              <a:latin typeface="2005_iannnnnCTX-9001" panose="02000000000000000000" pitchFamily="2" charset="0"/>
              <a:cs typeface="2005_iannnnnCTX-9001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5CCC23-CD18-4E09-8310-FFF54A188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8171244" cy="3382082"/>
          </a:xfrm>
        </p:spPr>
        <p:txBody>
          <a:bodyPr>
            <a:normAutofit lnSpcReduction="10000"/>
          </a:bodyPr>
          <a:lstStyle/>
          <a:p>
            <a:r>
              <a:rPr lang="th-TH" sz="3200" dirty="0" smtClean="0">
                <a:latin typeface="2547_Ddinya12" panose="02000000000000000000" pitchFamily="2" charset="0"/>
                <a:cs typeface="2547_Ddinya12" panose="02000000000000000000" pitchFamily="2" charset="0"/>
              </a:rPr>
              <a:t>พระบาทสมเด็จพระจุลจอมเกล้าเจ้าอยู่หัวโปรดการละคร สนับสนุนให้เจ้านายและเอกชนจัดตั้งคณะละครขึ้น มีละครเกิดขึ้นใหม่ คือ </a:t>
            </a:r>
          </a:p>
          <a:p>
            <a:pPr marL="971550" lvl="1" indent="-514350">
              <a:buAutoNum type="arabicPeriod"/>
            </a:pPr>
            <a:r>
              <a:rPr lang="th-TH" sz="3000" dirty="0" smtClean="0">
                <a:latin typeface="2547_Ddinya12" panose="02000000000000000000" pitchFamily="2" charset="0"/>
                <a:cs typeface="2547_Ddinya12" panose="02000000000000000000" pitchFamily="2" charset="0"/>
              </a:rPr>
              <a:t>ละครดึกดำบรรพ์</a:t>
            </a:r>
          </a:p>
          <a:p>
            <a:pPr marL="971550" lvl="1" indent="-514350">
              <a:buAutoNum type="arabicPeriod"/>
            </a:pPr>
            <a:r>
              <a:rPr lang="th-TH" sz="3000" dirty="0" smtClean="0">
                <a:latin typeface="2547_Ddinya12" panose="02000000000000000000" pitchFamily="2" charset="0"/>
                <a:cs typeface="2547_Ddinya12" panose="02000000000000000000" pitchFamily="2" charset="0"/>
              </a:rPr>
              <a:t>ละครพันทาง</a:t>
            </a:r>
          </a:p>
          <a:p>
            <a:pPr marL="971550" lvl="1" indent="-514350">
              <a:buAutoNum type="arabicPeriod"/>
            </a:pPr>
            <a:r>
              <a:rPr lang="th-TH" sz="3000" dirty="0" smtClean="0">
                <a:latin typeface="2547_Ddinya12" panose="02000000000000000000" pitchFamily="2" charset="0"/>
                <a:cs typeface="2547_Ddinya12" panose="02000000000000000000" pitchFamily="2" charset="0"/>
              </a:rPr>
              <a:t>ละครเสภา </a:t>
            </a:r>
          </a:p>
          <a:p>
            <a:pPr marL="971550" lvl="1" indent="-514350">
              <a:buAutoNum type="arabicPeriod"/>
            </a:pPr>
            <a:r>
              <a:rPr lang="th-TH" sz="3000" dirty="0" smtClean="0">
                <a:latin typeface="2547_Ddinya12" panose="02000000000000000000" pitchFamily="2" charset="0"/>
                <a:cs typeface="2547_Ddinya12" panose="02000000000000000000" pitchFamily="2" charset="0"/>
              </a:rPr>
              <a:t>ละครร้อง / ละครปรีดาลัย</a:t>
            </a:r>
            <a:endParaRPr lang="en-US" sz="3000" dirty="0">
              <a:latin typeface="2547_Ddinya12" panose="02000000000000000000" pitchFamily="2" charset="0"/>
              <a:cs typeface="2547_Ddinya12" panose="02000000000000000000" pitchFamily="2" charset="0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145" y="438729"/>
            <a:ext cx="2799471" cy="157470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578" y="1132550"/>
            <a:ext cx="2914029" cy="172844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145" y="3080106"/>
            <a:ext cx="2679237" cy="2018774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2657" y="3889030"/>
            <a:ext cx="298132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1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5102_UEtUEK_anamai" panose="02000000000000000000" pitchFamily="2" charset="0"/>
                <a:ea typeface="Adobe Ming Std L" panose="02020300000000000000" pitchFamily="18" charset="-128"/>
                <a:cs typeface="5102_UEtUEK_anamai" panose="02000000000000000000" pitchFamily="2" charset="0"/>
              </a:rPr>
              <a:t>สมัยรัชกาลที่ 6</a:t>
            </a:r>
            <a:endParaRPr lang="th-TH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5102_UEtUEK_anamai" panose="02000000000000000000" pitchFamily="2" charset="0"/>
              <a:ea typeface="Adobe Ming Std L" panose="02020300000000000000" pitchFamily="18" charset="-128"/>
              <a:cs typeface="5102_UEtUEK_anamai" panose="02000000000000000000" pitchFamily="2" charset="0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65350" y="1372798"/>
            <a:ext cx="11207781" cy="388077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th-TH" sz="3000" dirty="0" smtClean="0">
                <a:latin typeface="2547_Ddinya-08" panose="02000000000000000000" pitchFamily="2" charset="0"/>
                <a:cs typeface="2547_Ddinya-08" panose="02000000000000000000" pitchFamily="2" charset="0"/>
              </a:rPr>
              <a:t>	ทรงพระกรุณาโปรดเกล้าให้ตั้งกรมมหรสพ เป็นยุคที่การละคร โขน ปี่พาทย์รุ่งเรืองที่สุด มีคำเรียกโขนหลวงว่า </a:t>
            </a:r>
            <a:r>
              <a:rPr lang="th-TH" sz="3000" b="1" dirty="0" smtClean="0">
                <a:solidFill>
                  <a:srgbClr val="C00000"/>
                </a:solidFill>
                <a:latin typeface="2547_Ddinya-08" panose="02000000000000000000" pitchFamily="2" charset="0"/>
                <a:cs typeface="2547_Ddinya-08" panose="02000000000000000000" pitchFamily="2" charset="0"/>
              </a:rPr>
              <a:t>โขนบรรดาศักดิ์ </a:t>
            </a:r>
            <a:r>
              <a:rPr lang="th-TH" sz="3000" dirty="0" smtClean="0">
                <a:solidFill>
                  <a:schemeClr val="tx1"/>
                </a:solidFill>
                <a:latin typeface="2547_Ddinya-08" panose="02000000000000000000" pitchFamily="2" charset="0"/>
                <a:cs typeface="2547_Ddinya-08" panose="02000000000000000000" pitchFamily="2" charset="0"/>
              </a:rPr>
              <a:t>และโขนเอกชนว่า </a:t>
            </a:r>
            <a:r>
              <a:rPr lang="th-TH" sz="3000" b="1" dirty="0" smtClean="0">
                <a:solidFill>
                  <a:srgbClr val="C00000"/>
                </a:solidFill>
                <a:latin typeface="2547_Ddinya-08" panose="02000000000000000000" pitchFamily="2" charset="0"/>
                <a:cs typeface="2547_Ddinya-08" panose="02000000000000000000" pitchFamily="2" charset="0"/>
              </a:rPr>
              <a:t>โขนเชลยศักดิ์ </a:t>
            </a:r>
            <a:r>
              <a:rPr lang="th-TH" sz="3000" dirty="0" smtClean="0">
                <a:solidFill>
                  <a:schemeClr val="tx1"/>
                </a:solidFill>
                <a:latin typeface="2547_Ddinya-08" panose="02000000000000000000" pitchFamily="2" charset="0"/>
                <a:cs typeface="2547_Ddinya-08" panose="02000000000000000000" pitchFamily="2" charset="0"/>
              </a:rPr>
              <a:t>และยังพระราชนิพนธ์บทละครพูด ได้แก่ พระร่วง ท้าวแสนปม และ </a:t>
            </a:r>
            <a:r>
              <a:rPr lang="th-TH" sz="3000" dirty="0" err="1" smtClean="0">
                <a:solidFill>
                  <a:schemeClr val="tx1"/>
                </a:solidFill>
                <a:latin typeface="2547_Ddinya-08" panose="02000000000000000000" pitchFamily="2" charset="0"/>
                <a:cs typeface="2547_Ddinya-08" panose="02000000000000000000" pitchFamily="2" charset="0"/>
              </a:rPr>
              <a:t>ศกุนตลา</a:t>
            </a:r>
            <a:r>
              <a:rPr lang="th-TH" sz="3000" dirty="0" smtClean="0">
                <a:solidFill>
                  <a:schemeClr val="tx1"/>
                </a:solidFill>
                <a:latin typeface="2547_Ddinya-08" panose="02000000000000000000" pitchFamily="2" charset="0"/>
                <a:cs typeface="2547_Ddinya-08" panose="02000000000000000000" pitchFamily="2" charset="0"/>
              </a:rPr>
              <a:t>  </a:t>
            </a:r>
            <a:r>
              <a:rPr lang="th-TH" sz="3000" b="1" dirty="0" smtClean="0">
                <a:solidFill>
                  <a:srgbClr val="002060"/>
                </a:solidFill>
                <a:latin typeface="2547_Ddinya-08" panose="02000000000000000000" pitchFamily="2" charset="0"/>
                <a:cs typeface="2547_Ddinya-08" panose="02000000000000000000" pitchFamily="2" charset="0"/>
              </a:rPr>
              <a:t>พระองค์ทรงเป็นราชาแห่งศิลปิน</a:t>
            </a:r>
          </a:p>
          <a:p>
            <a:pPr marL="457200" lvl="1" indent="0">
              <a:buNone/>
            </a:pPr>
            <a:endParaRPr lang="th-TH" sz="3000" dirty="0" smtClean="0">
              <a:solidFill>
                <a:schemeClr val="tx1"/>
              </a:solidFill>
              <a:latin typeface="2547_Ddinya-08" panose="02000000000000000000" pitchFamily="2" charset="0"/>
              <a:cs typeface="2547_Ddinya-08" panose="02000000000000000000" pitchFamily="2" charset="0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51" y="3645142"/>
            <a:ext cx="3383781" cy="2540439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149" y="3132879"/>
            <a:ext cx="3336388" cy="250229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354" y="2456562"/>
            <a:ext cx="2885302" cy="416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4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783" y="672704"/>
            <a:ext cx="8596668" cy="1320800"/>
          </a:xfrm>
          <a:scene3d>
            <a:camera prst="orthographicFront"/>
            <a:lightRig rig="threePt" dir="t"/>
          </a:scene3d>
          <a:sp3d>
            <a:bevelB w="165100" h="101600" prst="angle"/>
          </a:sp3d>
        </p:spPr>
        <p:txBody>
          <a:bodyPr>
            <a:normAutofit/>
          </a:bodyPr>
          <a:lstStyle/>
          <a:p>
            <a:r>
              <a:rPr lang="th-TH" sz="5400" b="1" dirty="0" smtClean="0">
                <a:solidFill>
                  <a:srgbClr val="0404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547_Dinya01" panose="02000000000000000000" pitchFamily="2" charset="0"/>
                <a:cs typeface="2547_Dinya01" panose="02000000000000000000" pitchFamily="2" charset="0"/>
              </a:rPr>
              <a:t>สมัยรัชกาลที่ 7</a:t>
            </a:r>
            <a:endParaRPr lang="th-TH" sz="5400" b="1" dirty="0">
              <a:solidFill>
                <a:srgbClr val="0404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547_Dinya01" panose="02000000000000000000" pitchFamily="2" charset="0"/>
              <a:cs typeface="2547_Dinya01" panose="02000000000000000000" pitchFamily="2" charset="0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32457" y="1723780"/>
            <a:ext cx="6555545" cy="196947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th-TH" sz="3000" dirty="0" smtClean="0">
                <a:latin typeface="2547_Dinya01" panose="02000000000000000000" pitchFamily="2" charset="0"/>
                <a:cs typeface="2547_Dinya01" panose="02000000000000000000" pitchFamily="2" charset="0"/>
              </a:rPr>
              <a:t>	จัดให้กรมมหรสพย้ายไปอยู่ในสังกัดเดียวกับ           กรมศิลปากร และจัดตั้งโรงเรียนสอนนาฏศิลป์ ปัจจุบันคือ วิทยาลัยนาฏศิลป์ หลังจากเปลี่ยนแปลงการปกครอง มีละครแบบใหม่เกิดขึ้น คือ </a:t>
            </a:r>
            <a:r>
              <a:rPr lang="th-TH" sz="3000" b="1" dirty="0" smtClean="0">
                <a:solidFill>
                  <a:srgbClr val="D40A8C"/>
                </a:solidFill>
                <a:latin typeface="2547_Dinya01" panose="02000000000000000000" pitchFamily="2" charset="0"/>
                <a:cs typeface="2547_Dinya01" panose="02000000000000000000" pitchFamily="2" charset="0"/>
              </a:rPr>
              <a:t>ละครหลวงวิจิตรวาทการ</a:t>
            </a:r>
            <a:endParaRPr lang="th-TH" sz="3000" b="1" dirty="0">
              <a:solidFill>
                <a:srgbClr val="D40A8C"/>
              </a:solidFill>
              <a:latin typeface="2547_Dinya01" panose="02000000000000000000" pitchFamily="2" charset="0"/>
              <a:cs typeface="2547_Dinya01" panose="02000000000000000000" pitchFamily="2" charset="0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002" y="580292"/>
            <a:ext cx="4271889" cy="3203917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4270185"/>
            <a:ext cx="3626340" cy="203981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051" y="4199847"/>
            <a:ext cx="2813539" cy="211015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967" y="4174885"/>
            <a:ext cx="3374150" cy="205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1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3" name="Freeform 14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4" name="Straight Connector 13"/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Content Placeholder 4" descr="A painting of a person&#10;&#10;Description generated with high confidence">
            <a:extLst>
              <a:ext uri="{FF2B5EF4-FFF2-40B4-BE49-F238E27FC236}">
                <a16:creationId xmlns="" xmlns:a16="http://schemas.microsoft.com/office/drawing/2014/main" id="{D259ADB1-BD32-4C85-A225-61943DB41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prstClr val="white"/>
            </a:duotone>
            <a:extLst/>
          </a:blip>
          <a:srcRect t="3864" r="1" b="26019"/>
          <a:stretch/>
        </p:blipFill>
        <p:spPr>
          <a:xfrm>
            <a:off x="5069747" y="-1"/>
            <a:ext cx="7091044" cy="6858001"/>
          </a:xfrm>
          <a:custGeom>
            <a:avLst/>
            <a:gdLst>
              <a:gd name="connsiteX0" fmla="*/ 405750 w 7091044"/>
              <a:gd name="connsiteY0" fmla="*/ 0 h 6858001"/>
              <a:gd name="connsiteX1" fmla="*/ 7091044 w 7091044"/>
              <a:gd name="connsiteY1" fmla="*/ 0 h 6858001"/>
              <a:gd name="connsiteX2" fmla="*/ 7091044 w 7091044"/>
              <a:gd name="connsiteY2" fmla="*/ 6858001 h 6858001"/>
              <a:gd name="connsiteX3" fmla="*/ 53572 w 7091044"/>
              <a:gd name="connsiteY3" fmla="*/ 6858001 h 6858001"/>
              <a:gd name="connsiteX4" fmla="*/ 1828991 w 7091044"/>
              <a:gd name="connsiteY4" fmla="*/ 4521201 h 6858001"/>
              <a:gd name="connsiteX5" fmla="*/ 0 w 7091044"/>
              <a:gd name="connsiteY5" fmla="*/ 0 h 6858001"/>
              <a:gd name="connsiteX6" fmla="*/ 405750 w 7091044"/>
              <a:gd name="connsiteY6" fmla="*/ 0 h 6858001"/>
              <a:gd name="connsiteX7" fmla="*/ 0 w 7091044"/>
              <a:gd name="connsiteY7" fmla="*/ 43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1044" h="6858001">
                <a:moveTo>
                  <a:pt x="405750" y="0"/>
                </a:moveTo>
                <a:lnTo>
                  <a:pt x="7091044" y="0"/>
                </a:lnTo>
                <a:lnTo>
                  <a:pt x="7091044" y="6858001"/>
                </a:lnTo>
                <a:lnTo>
                  <a:pt x="53572" y="6858001"/>
                </a:lnTo>
                <a:lnTo>
                  <a:pt x="1828991" y="4521201"/>
                </a:lnTo>
                <a:close/>
                <a:moveTo>
                  <a:pt x="0" y="0"/>
                </a:moveTo>
                <a:lnTo>
                  <a:pt x="405750" y="0"/>
                </a:lnTo>
                <a:lnTo>
                  <a:pt x="0" y="434"/>
                </a:lnTo>
                <a:close/>
              </a:path>
            </a:pathLst>
          </a:custGeom>
        </p:spPr>
      </p:pic>
      <p:cxnSp>
        <p:nvCxnSpPr>
          <p:cNvPr id="24" name="Straight Connector 2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Isosceles Tri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947540-BE43-4D14-82A6-BA4F81E43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624" y="5430013"/>
            <a:ext cx="4244914" cy="95199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 dirty="0" err="1">
                <a:solidFill>
                  <a:srgbClr val="002060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  <a:latin typeface="DSNerawan"/>
              </a:rPr>
              <a:t>สมัยน่านเจ้า</a:t>
            </a:r>
            <a:r>
              <a:rPr lang="th-TH" sz="7200" dirty="0">
                <a:solidFill>
                  <a:srgbClr val="002060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</a:rPr>
              <a:t/>
            </a:r>
            <a:br>
              <a:rPr lang="th-TH" sz="7200" dirty="0">
                <a:solidFill>
                  <a:srgbClr val="002060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</a:rPr>
            </a:br>
            <a:r>
              <a:rPr lang="th-TH" sz="7200" dirty="0">
                <a:solidFill>
                  <a:srgbClr val="002060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</a:rPr>
              <a:t>	</a:t>
            </a:r>
            <a:r>
              <a:rPr lang="th-TH" sz="4000" dirty="0">
                <a:solidFill>
                  <a:srgbClr val="002060"/>
                </a:solidFill>
              </a:rPr>
              <a:t>มีละครเรื่อง นามาโนรา</a:t>
            </a:r>
            <a:r>
              <a:rPr lang="th-TH" sz="4000" dirty="0" err="1">
                <a:solidFill>
                  <a:srgbClr val="002060"/>
                </a:solidFill>
              </a:rPr>
              <a:t>ห์</a:t>
            </a:r>
            <a:r>
              <a:rPr lang="th-TH" sz="4000" dirty="0">
                <a:solidFill>
                  <a:srgbClr val="002060"/>
                </a:solidFill>
              </a:rPr>
              <a:t> เป็นนิยายของพวกชาวไต ซึ่งเป็น   ชนกลุ่มน้อยทางตอนใต้ของจีน ต่อมาเพี้ยนมาเป็น มโนราห์ นอกจากนั้น มีการแสดง ของ ชาวไต เช่น ระบำหมวก       ระบำนกยูง อีกด้วย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7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E54A8DE-4FDE-4A85-A792-CC16F33DD1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t="10232" r="-2" b="41098"/>
          <a:stretch/>
        </p:blipFill>
        <p:spPr>
          <a:xfrm>
            <a:off x="185444" y="2232386"/>
            <a:ext cx="3517876" cy="2282808"/>
          </a:xfrm>
          <a:custGeom>
            <a:avLst/>
            <a:gdLst>
              <a:gd name="connsiteX0" fmla="*/ 339471 w 3517876"/>
              <a:gd name="connsiteY0" fmla="*/ 0 h 2282818"/>
              <a:gd name="connsiteX1" fmla="*/ 3517876 w 3517876"/>
              <a:gd name="connsiteY1" fmla="*/ 0 h 2282818"/>
              <a:gd name="connsiteX2" fmla="*/ 3471247 w 3517876"/>
              <a:gd name="connsiteY2" fmla="*/ 312174 h 2282818"/>
              <a:gd name="connsiteX3" fmla="*/ 3471133 w 3517876"/>
              <a:gd name="connsiteY3" fmla="*/ 312174 h 2282818"/>
              <a:gd name="connsiteX4" fmla="*/ 3176778 w 3517876"/>
              <a:gd name="connsiteY4" fmla="*/ 2282818 h 2282818"/>
              <a:gd name="connsiteX5" fmla="*/ 0 w 3517876"/>
              <a:gd name="connsiteY5" fmla="*/ 2282818 h 228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B prst="angle"/>
          </a:sp3d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D00B8E1-8EE4-42D2-A4D8-C04E426277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617" r="1" b="1"/>
          <a:stretch/>
        </p:blipFill>
        <p:spPr>
          <a:xfrm>
            <a:off x="497232" y="9548"/>
            <a:ext cx="3514822" cy="2273270"/>
          </a:xfrm>
          <a:custGeom>
            <a:avLst/>
            <a:gdLst>
              <a:gd name="connsiteX0" fmla="*/ 338051 w 3514822"/>
              <a:gd name="connsiteY0" fmla="*/ 0 h 2273270"/>
              <a:gd name="connsiteX1" fmla="*/ 3514822 w 3514822"/>
              <a:gd name="connsiteY1" fmla="*/ 0 h 2273270"/>
              <a:gd name="connsiteX2" fmla="*/ 3175264 w 3514822"/>
              <a:gd name="connsiteY2" fmla="*/ 2273270 h 2273270"/>
              <a:gd name="connsiteX3" fmla="*/ 0 w 3514822"/>
              <a:gd name="connsiteY3" fmla="*/ 2273270 h 227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ADFF01-F1F3-48EC-AA26-B6EB927108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/>
          </a:blip>
          <a:srcRect l="5219" r="2" b="2"/>
          <a:stretch/>
        </p:blipFill>
        <p:spPr>
          <a:xfrm>
            <a:off x="-10633" y="4565636"/>
            <a:ext cx="3355563" cy="2292364"/>
          </a:xfrm>
          <a:custGeom>
            <a:avLst/>
            <a:gdLst>
              <a:gd name="connsiteX0" fmla="*/ 180299 w 3355563"/>
              <a:gd name="connsiteY0" fmla="*/ 0 h 2292364"/>
              <a:gd name="connsiteX1" fmla="*/ 3355563 w 3355563"/>
              <a:gd name="connsiteY1" fmla="*/ 0 h 2292364"/>
              <a:gd name="connsiteX2" fmla="*/ 3013153 w 3355563"/>
              <a:gd name="connsiteY2" fmla="*/ 2292364 h 2292364"/>
              <a:gd name="connsiteX3" fmla="*/ 0 w 3355563"/>
              <a:gd name="connsiteY3" fmla="*/ 2292364 h 2292364"/>
              <a:gd name="connsiteX4" fmla="*/ 0 w 3355563"/>
              <a:gd name="connsiteY4" fmla="*/ 1212444 h 229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32" name="Isosceles Triangle 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2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Isosceles Triangle 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1DD01B-2081-4DF1-8DBC-4E79D14CA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323" y="696050"/>
            <a:ext cx="5114776" cy="13208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contourW="12700" prstMaterial="clear">
              <a:contourClr>
                <a:srgbClr val="002060"/>
              </a:contourClr>
            </a:sp3d>
          </a:bodyPr>
          <a:lstStyle/>
          <a:p>
            <a:r>
              <a:rPr lang="th-TH" sz="6000" dirty="0">
                <a:ln>
                  <a:solidFill>
                    <a:prstClr val="ltGray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DSN Erawan" panose="00000400000000000000" pitchFamily="2" charset="-34"/>
                <a:cs typeface="DSN Erawan" panose="00000400000000000000" pitchFamily="2" charset="-34"/>
              </a:rPr>
              <a:t>สมัยสุโขทัย</a:t>
            </a:r>
            <a:endParaRPr lang="en-US" sz="6000" dirty="0">
              <a:ln>
                <a:solidFill>
                  <a:prstClr val="ltGray"/>
                </a:solidFill>
              </a:ln>
              <a:solidFill>
                <a:schemeClr val="accent2">
                  <a:lumMod val="50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DSN Erawan" panose="00000400000000000000" pitchFamily="2" charset="-34"/>
              <a:cs typeface="DSN Erawan" panose="00000400000000000000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2612E83-8814-4EFB-8AE0-EFBB1EF7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767" y="2232385"/>
            <a:ext cx="7829099" cy="3510682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th-TH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	มีหลักฐานปรากฏข้อความในหนังสือไตรภูมิพระ</a:t>
            </a:r>
            <a:r>
              <a:rPr lang="th-TH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ร่วง และหลักศิลาจารึกของพ่อขุนรามคำแหงมหาราช </a:t>
            </a:r>
            <a:r>
              <a:rPr lang="th-TH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กล่าวว่า </a:t>
            </a:r>
            <a:r>
              <a:rPr lang="th-TH" sz="3600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“</a:t>
            </a:r>
            <a:r>
              <a:rPr lang="th-TH" sz="3600" i="1" dirty="0">
                <a:solidFill>
                  <a:srgbClr val="FF000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บ้างเต้น บ้างรำ บ้างฟ้อน ระบำบันลือ”</a:t>
            </a:r>
            <a:r>
              <a:rPr lang="th-TH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และเป็นสมัยที่ได้รับวัฒนธรรมด้านการละครของอินเดียเข้า ศิลปะการละเล่นของไทย คือ รำ และ ระบำ ก็ได้วิวัฒนาการขึ้น มีการกำหนดแบบแผนของศิลปะการแสดงทั้ง 3 ชนิดเป็นที่แน่นอน และบัญญัติศัพท์ ว่า </a:t>
            </a:r>
            <a:r>
              <a:rPr lang="th-TH" sz="3600" i="1" dirty="0">
                <a:solidFill>
                  <a:srgbClr val="7030A0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“โขน ละคร ฟ้อนรำ “</a:t>
            </a:r>
            <a:endParaRPr lang="en-US" sz="3600" dirty="0">
              <a:solidFill>
                <a:srgbClr val="7030A0"/>
              </a:solidFill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9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8F9707B-A37A-47C5-83E9-66ED163FC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3370358"/>
            <a:ext cx="5421162" cy="3049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BF08CCC-B4C8-42E9-B6B4-934E75A21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32" y="1085173"/>
            <a:ext cx="2980267" cy="1981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094CFEB-B177-4919-BAD9-F535AC244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114" y="609600"/>
            <a:ext cx="2579999" cy="2457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D6A440-8F12-4978-BE91-28F8E19A2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113" y="249822"/>
            <a:ext cx="3657766" cy="1550989"/>
          </a:xfrm>
          <a:effectLst>
            <a:outerShdw blurRad="50800" dist="50800" dir="5400000" algn="ctr" rotWithShape="0">
              <a:schemeClr val="accent4">
                <a:lumMod val="50000"/>
              </a:schemeClr>
            </a:outerShdw>
          </a:effectLst>
          <a:scene3d>
            <a:camera prst="orthographicFront"/>
            <a:lightRig rig="threePt" dir="t"/>
          </a:scene3d>
        </p:spPr>
        <p:txBody>
          <a:bodyPr anchor="ctr">
            <a:normAutofit/>
            <a:sp3d contourW="12700">
              <a:contourClr>
                <a:srgbClr val="002060"/>
              </a:contourClr>
            </a:sp3d>
          </a:bodyPr>
          <a:lstStyle/>
          <a:p>
            <a:r>
              <a:rPr lang="th-TH" sz="6000" dirty="0">
                <a:solidFill>
                  <a:srgbClr val="0404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Erawan" panose="00000400000000000000" pitchFamily="2" charset="-34"/>
                <a:cs typeface="DSN Erawan" panose="00000400000000000000" pitchFamily="2" charset="-34"/>
              </a:rPr>
              <a:t>สมัยอยุธยา</a:t>
            </a:r>
            <a:endParaRPr lang="en-US" sz="6000" dirty="0">
              <a:solidFill>
                <a:srgbClr val="0404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SN Erawan" panose="00000400000000000000" pitchFamily="2" charset="-34"/>
              <a:cs typeface="DSN Erawan" panose="00000400000000000000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A0802C-55C4-4A4B-BD2F-9D92808B2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495" y="1800811"/>
            <a:ext cx="4541010" cy="4548599"/>
          </a:xfrm>
        </p:spPr>
        <p:txBody>
          <a:bodyPr>
            <a:noAutofit/>
          </a:bodyPr>
          <a:lstStyle/>
          <a:p>
            <a:pPr marL="457200" lvl="1" indent="0">
              <a:lnSpc>
                <a:spcPct val="90000"/>
              </a:lnSpc>
              <a:buNone/>
            </a:pPr>
            <a:r>
              <a:rPr lang="th-TH" sz="3600" dirty="0">
                <a:solidFill>
                  <a:srgbClr val="002060"/>
                </a:solidFill>
                <a:latin typeface="DSN ArKorn" panose="00000400000000000000" pitchFamily="2" charset="-34"/>
                <a:cs typeface="DSN ArKorn" panose="00000400000000000000" pitchFamily="2" charset="-34"/>
              </a:rPr>
              <a:t>   ได้พัฒนาการแสดงในรูปแบบของละครรำ  นับเป็นต้นแบบของการแสดงละครประเภทอื่น</a:t>
            </a:r>
            <a:r>
              <a:rPr lang="th-TH" sz="3600" dirty="0" err="1">
                <a:solidFill>
                  <a:srgbClr val="002060"/>
                </a:solidFill>
                <a:latin typeface="DSN ArKorn" panose="00000400000000000000" pitchFamily="2" charset="-34"/>
                <a:cs typeface="DSN ArKorn" panose="00000400000000000000" pitchFamily="2" charset="-34"/>
              </a:rPr>
              <a:t>ต่อๆ</a:t>
            </a:r>
            <a:r>
              <a:rPr lang="th-TH" sz="3600" dirty="0">
                <a:solidFill>
                  <a:srgbClr val="002060"/>
                </a:solidFill>
                <a:latin typeface="DSN ArKorn" panose="00000400000000000000" pitchFamily="2" charset="-34"/>
                <a:cs typeface="DSN ArKorn" panose="00000400000000000000" pitchFamily="2" charset="-34"/>
              </a:rPr>
              <a:t> มา คือ </a:t>
            </a:r>
            <a:r>
              <a:rPr lang="th-TH" sz="3600" dirty="0">
                <a:solidFill>
                  <a:srgbClr val="D40A8C"/>
                </a:solidFill>
                <a:latin typeface="DSN ArKorn" panose="00000400000000000000" pitchFamily="2" charset="-34"/>
                <a:cs typeface="DSN ArKorn" panose="00000400000000000000" pitchFamily="2" charset="-34"/>
              </a:rPr>
              <a:t>ละครโนรา</a:t>
            </a:r>
            <a:r>
              <a:rPr lang="th-TH" sz="3600" dirty="0" err="1">
                <a:solidFill>
                  <a:srgbClr val="D40A8C"/>
                </a:solidFill>
                <a:latin typeface="DSN ArKorn" panose="00000400000000000000" pitchFamily="2" charset="-34"/>
                <a:cs typeface="DSN ArKorn" panose="00000400000000000000" pitchFamily="2" charset="-34"/>
              </a:rPr>
              <a:t>ห์</a:t>
            </a:r>
            <a:r>
              <a:rPr lang="th-TH" sz="3600" dirty="0">
                <a:solidFill>
                  <a:srgbClr val="D40A8C"/>
                </a:solidFill>
                <a:latin typeface="DSN ArKorn" panose="00000400000000000000" pitchFamily="2" charset="-34"/>
                <a:cs typeface="DSN ArKorn" panose="00000400000000000000" pitchFamily="2" charset="-34"/>
              </a:rPr>
              <a:t>ชาตรี</a:t>
            </a:r>
            <a:r>
              <a:rPr lang="th-TH" sz="3600" dirty="0">
                <a:solidFill>
                  <a:srgbClr val="002060"/>
                </a:solidFill>
                <a:latin typeface="DSN ArKorn" panose="00000400000000000000" pitchFamily="2" charset="-34"/>
                <a:cs typeface="DSN ArKorn" panose="00000400000000000000" pitchFamily="2" charset="-34"/>
              </a:rPr>
              <a:t>เป็นละครแบบดั้งเดิม </a:t>
            </a:r>
            <a:r>
              <a:rPr lang="th-TH" sz="3600" dirty="0">
                <a:solidFill>
                  <a:srgbClr val="D40A8C"/>
                </a:solidFill>
                <a:latin typeface="DSN ArKorn" panose="00000400000000000000" pitchFamily="2" charset="-34"/>
                <a:cs typeface="DSN ArKorn" panose="00000400000000000000" pitchFamily="2" charset="-34"/>
              </a:rPr>
              <a:t>ละครนอก</a:t>
            </a:r>
            <a:r>
              <a:rPr lang="th-TH" sz="3600" dirty="0">
                <a:solidFill>
                  <a:srgbClr val="002060"/>
                </a:solidFill>
                <a:latin typeface="DSN ArKorn" panose="00000400000000000000" pitchFamily="2" charset="-34"/>
                <a:cs typeface="DSN ArKorn" panose="00000400000000000000" pitchFamily="2" charset="-34"/>
              </a:rPr>
              <a:t>ใช้ผู้ชายแสดง ปรับปรุงมาจากละครชาตรี และ </a:t>
            </a:r>
            <a:r>
              <a:rPr lang="th-TH" sz="3600" dirty="0">
                <a:solidFill>
                  <a:srgbClr val="D40A8C"/>
                </a:solidFill>
                <a:latin typeface="DSN ArKorn" panose="00000400000000000000" pitchFamily="2" charset="-34"/>
                <a:cs typeface="DSN ArKorn" panose="00000400000000000000" pitchFamily="2" charset="-34"/>
              </a:rPr>
              <a:t>ละครใน</a:t>
            </a:r>
            <a:r>
              <a:rPr lang="th-TH" sz="3600" dirty="0">
                <a:solidFill>
                  <a:srgbClr val="002060"/>
                </a:solidFill>
                <a:latin typeface="DSN ArKorn" panose="00000400000000000000" pitchFamily="2" charset="-34"/>
                <a:cs typeface="DSN ArKorn" panose="00000400000000000000" pitchFamily="2" charset="-34"/>
              </a:rPr>
              <a:t>ซึ่งใช้ผู้หญิงแสดง</a:t>
            </a:r>
            <a:endParaRPr lang="en-US" sz="3600" dirty="0">
              <a:solidFill>
                <a:srgbClr val="002060"/>
              </a:solidFill>
              <a:latin typeface="DSN ArKorn" panose="00000400000000000000" pitchFamily="2" charset="-34"/>
              <a:cs typeface="DSN ArKorn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377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costumes&#10;&#10;Description generated with very high confidence">
            <a:extLst>
              <a:ext uri="{FF2B5EF4-FFF2-40B4-BE49-F238E27FC236}">
                <a16:creationId xmlns="" xmlns:a16="http://schemas.microsoft.com/office/drawing/2014/main" id="{FD312858-570B-4B44-958B-3EA5B4E0B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755526" y="286043"/>
            <a:ext cx="4471685" cy="2984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3E0D6E-FD87-4692-B315-08830DC3D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111" y="0"/>
            <a:ext cx="3488972" cy="1359877"/>
          </a:xfrm>
        </p:spPr>
        <p:txBody>
          <a:bodyPr anchor="ctr">
            <a:normAutofit/>
          </a:bodyPr>
          <a:lstStyle/>
          <a:p>
            <a:r>
              <a:rPr lang="th-TH" sz="60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DSN Erawan" panose="00000400000000000000" pitchFamily="2" charset="-34"/>
                <a:cs typeface="DSN Erawan" panose="00000400000000000000" pitchFamily="2" charset="-34"/>
              </a:rPr>
              <a:t>สมัยธนบุรี</a:t>
            </a:r>
            <a:endParaRPr lang="en-US" sz="6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DSN Erawan" panose="00000400000000000000" pitchFamily="2" charset="-34"/>
              <a:cs typeface="DSN Erawan" panose="00000400000000000000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263E52-97F2-4314-A6FE-CA81057C3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19" y="1359877"/>
            <a:ext cx="4405030" cy="5253088"/>
          </a:xfrm>
          <a:noFill/>
          <a:effectLst>
            <a:outerShdw blurRad="50800" dist="50800" dir="5400000" algn="ctr" rotWithShape="0">
              <a:schemeClr val="accent3">
                <a:lumMod val="40000"/>
                <a:lumOff val="60000"/>
              </a:schemeClr>
            </a:outerShdw>
          </a:effectLst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th-TH" dirty="0"/>
              <a:t>	</a:t>
            </a:r>
            <a:r>
              <a:rPr lang="th-TH" sz="2800" dirty="0"/>
              <a:t> </a:t>
            </a:r>
            <a:r>
              <a:rPr lang="th-TH" sz="28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สมัยนี้เป็นช่วงต่อเนื่องจากที่กรุงศรีฯเสียแก่พม่า เมื่อ พ.ศ. 2301 ศิลปินต่างกระจัดกระจายบางส่วนเสียชีวิต บ้างถูกกวาดต้อนไปพม่า หลังพระเจ้ากรุงธนฯ   ได้ปราบดาภิเษก จึงทรงฟื้นฟูการละครขึ้นใหม่ รวบรวมบทละครเข้ามารวมกัน และทรงพระราชนิพนธ์บทละคร เรื่องรามเกียรติ์  อีก 5 ตอน คือ หนุมานเกี้ยวนางวานริน ท้าวมาลีวราชว่าความ    ทศกัณ</a:t>
            </a:r>
            <a:r>
              <a:rPr lang="th-TH" sz="2800" dirty="0" err="1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ฐ์</a:t>
            </a:r>
            <a:r>
              <a:rPr lang="th-TH" sz="28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ตั้งพิธีทรายกลด ( เผารูปเทวดา ) พระลักษณ์ถูกหอกกบิลพ</a:t>
            </a:r>
            <a:r>
              <a:rPr lang="th-TH" sz="2800" dirty="0" err="1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ัท</a:t>
            </a:r>
            <a:r>
              <a:rPr lang="th-TH" sz="28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 ปล่อยม้า</a:t>
            </a:r>
            <a:r>
              <a:rPr lang="th-TH" sz="2800" dirty="0" err="1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อุป</a:t>
            </a:r>
            <a:r>
              <a:rPr lang="th-TH" sz="28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การ มีละครหลวงและเอกชนเกิดขึ้นหลายโรง นอกจากนี้ยังมีละครเขมรอีกด้วย</a:t>
            </a:r>
            <a:endParaRPr lang="en-US" sz="2800" dirty="0">
              <a:latin typeface="_Layiji MaHaNiYom V 1.2" panose="02000000000000000000" pitchFamily="2" charset="0"/>
              <a:cs typeface="_Layiji MaHaNiYom V 1.2" panose="02000000000000000000" pitchFamily="2" charset="0"/>
            </a:endParaRPr>
          </a:p>
        </p:txBody>
      </p:sp>
      <p:pic>
        <p:nvPicPr>
          <p:cNvPr id="4" name="Picture 3" descr="A painting of a person&#10;&#10;Description generated with high confidence">
            <a:extLst>
              <a:ext uri="{FF2B5EF4-FFF2-40B4-BE49-F238E27FC236}">
                <a16:creationId xmlns="" xmlns:a16="http://schemas.microsoft.com/office/drawing/2014/main" id="{751B9B27-462B-4B04-9E6D-739EFCB2CA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/>
          <a:stretch/>
        </p:blipFill>
        <p:spPr>
          <a:xfrm>
            <a:off x="5498220" y="3101395"/>
            <a:ext cx="2471020" cy="3384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192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4" name="Group 13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6" name="Straight Connector 15"/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5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7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8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9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659EE415-BD29-4C8F-8453-0521FFA4B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094"/>
          <a:stretch/>
        </p:blipFill>
        <p:spPr>
          <a:xfrm>
            <a:off x="-3175" y="12036"/>
            <a:ext cx="12191999" cy="6857990"/>
          </a:xfrm>
          <a:prstGeom prst="rect">
            <a:avLst/>
          </a:prstGeom>
        </p:spPr>
      </p:pic>
      <p:sp>
        <p:nvSpPr>
          <p:cNvPr id="26" name="Parallelogram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Isosceles Triangle 4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Isosceles Triangle 4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407F40F-390B-4A85-B4D2-ED837EC19108}"/>
              </a:ext>
            </a:extLst>
          </p:cNvPr>
          <p:cNvSpPr/>
          <p:nvPr/>
        </p:nvSpPr>
        <p:spPr>
          <a:xfrm>
            <a:off x="4399732" y="5167697"/>
            <a:ext cx="66605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SN Erawan" panose="00000400000000000000" pitchFamily="2" charset="-34"/>
                <a:cs typeface="DSN Erawan" panose="00000400000000000000" pitchFamily="2" charset="-34"/>
              </a:rPr>
              <a:t>สมัยรัตนโกสินทร์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="" xmlns:a16="http://schemas.microsoft.com/office/drawing/2014/main" id="{F627C971-A1B6-4AF9-92FE-A9518A5E9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2426230" y="5618029"/>
            <a:ext cx="618066" cy="228600"/>
          </a:xfrm>
          <a:prstGeom prst="rect">
            <a:avLst/>
          </a:prstGeom>
          <a:solidFill>
            <a:srgbClr val="EA2D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656E68-56F8-4AAC-B588-AEE292A52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10" r="7421" b="-3"/>
          <a:stretch/>
        </p:blipFill>
        <p:spPr>
          <a:xfrm>
            <a:off x="677334" y="3439947"/>
            <a:ext cx="3144597" cy="2601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B7DCF82-97EA-464D-B4E5-8ABE6508AA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2" r="13977" b="-4"/>
          <a:stretch/>
        </p:blipFill>
        <p:spPr>
          <a:xfrm>
            <a:off x="677334" y="609600"/>
            <a:ext cx="3144597" cy="26017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6AF868-20F2-4823-9437-66D57EC47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833" y="589673"/>
            <a:ext cx="5217538" cy="1320800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r>
              <a:rPr lang="th-TH" sz="6000" dirty="0">
                <a:solidFill>
                  <a:srgbClr val="0404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Erawan" panose="00000400000000000000" pitchFamily="2" charset="-34"/>
                <a:cs typeface="DSN Erawan" panose="00000400000000000000" pitchFamily="2" charset="-34"/>
              </a:rPr>
              <a:t>สมัย รัชกาลที่1</a:t>
            </a:r>
            <a:endParaRPr lang="en-US" sz="6000" dirty="0">
              <a:solidFill>
                <a:srgbClr val="0404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SN Erawan" panose="00000400000000000000" pitchFamily="2" charset="-34"/>
              <a:cs typeface="DSN Erawan" panose="00000400000000000000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7B2F9D-BEDF-48B6-8A2F-2ABB614A0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6463" y="1773016"/>
            <a:ext cx="5211607" cy="42683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dirty="0"/>
              <a:t>	</a:t>
            </a:r>
            <a:r>
              <a:rPr lang="th-TH" sz="3600" dirty="0">
                <a:latin typeface="Freesia News" panose="020B0604020202020204" pitchFamily="34" charset="-34"/>
                <a:cs typeface="Freesia News" panose="020B0604020202020204" pitchFamily="34" charset="-34"/>
              </a:rPr>
              <a:t>ได้มีการรวบรวมตำราการฟ้อนรำและเขียนภาพท่ารำแม่บทบันทึกไว้เป็นหลักฐาน มีการพัฒนาโขนเป็นรูปแบบละครใน โดยเพิ่มบทร้อง และทรงปรับปรุงเครื่องแต่งกายและศิราภรณ์ซึ่งให้นักแสดงเปิดหน้า และสวมมงกุฎหรือชฎาเหมือนละครใน ตอนปลายรัชกาลที่ 1 พระเจ้ากรุงกัมพูชาได้ให้ครูละครไทยไปฝึกละครหลวงที่กัมพูชาอีกด้วย </a:t>
            </a:r>
            <a:endParaRPr lang="en-US" sz="3600" dirty="0">
              <a:latin typeface="Freesia News" panose="020B0604020202020204" pitchFamily="34" charset="-34"/>
              <a:cs typeface="Freesia News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816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7207AC-6363-40F4-B8FD-195056AC7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13" y="0"/>
            <a:ext cx="3586057" cy="887730"/>
          </a:xfrm>
        </p:spPr>
        <p:txBody>
          <a:bodyPr>
            <a:noAutofit/>
          </a:bodyPr>
          <a:lstStyle/>
          <a:p>
            <a:r>
              <a:rPr lang="th-TH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Erawan" panose="00000400000000000000" pitchFamily="2" charset="-34"/>
                <a:cs typeface="DSN Erawan" panose="00000400000000000000" pitchFamily="2" charset="-34"/>
              </a:rPr>
              <a:t>สมัยรัชกาลที่ 2</a:t>
            </a:r>
            <a:endParaRPr lang="en-US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SN Erawan" panose="00000400000000000000" pitchFamily="2" charset="-34"/>
              <a:cs typeface="DSN Erawan" panose="00000400000000000000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55A2E0-B3F6-41DE-86CD-6B4B6A8C7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313" y="887730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th-TH" dirty="0"/>
              <a:t>	</a:t>
            </a:r>
            <a:r>
              <a:rPr lang="th-TH" sz="32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เป็นยุคทองแห่งวรรณคดีไทย พระองค์ทรงสนพระทัยในการละครเป็นอย่างยิ่ง ทรงพัฒนาให้ละครนอกมีการแต่งกายยืนเครื่องเหมือนละครใน และให้ผู้หญิงสอนท่ารำให้สวยงามมากขึ้น ทรงพระราชนิพน์บทละครเรื่องอิเหนาและได้รับยกย่องจากวรรณคดีสโมสรว่าเป็นยอดแห่งบทละครรำ นอกจากนี้นาฏศิลป์ยังได้รับอิทธิพลจากนาฏศิลป์เอเชีย อีกด้ว</a:t>
            </a:r>
            <a:r>
              <a:rPr lang="th-TH" sz="3200" dirty="0"/>
              <a:t>ย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AB158E-21D8-4661-A32D-BC87207B0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305" y="3580738"/>
            <a:ext cx="4648786" cy="2988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43720CB-782E-447B-B3D4-687D2FE34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55" r="1255"/>
          <a:stretch/>
        </p:blipFill>
        <p:spPr>
          <a:xfrm>
            <a:off x="719345" y="3409288"/>
            <a:ext cx="4483960" cy="2919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629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59BB26-C8D6-4231-B68B-AFD9D8BD7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079689" cy="1320800"/>
          </a:xfrm>
        </p:spPr>
        <p:txBody>
          <a:bodyPr/>
          <a:lstStyle/>
          <a:p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7C4D0E-D71B-4017-BA6C-055DDEB95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>
                <a:latin typeface="4815_KwangMD_Catthai" panose="02000000000000000000" pitchFamily="2" charset="0"/>
                <a:cs typeface="4815_KwangMD_Catthai" panose="02000000000000000000" pitchFamily="2" charset="0"/>
              </a:rPr>
              <a:t>	สมัยนี้ทรงให้มีการยกเลิกละครหลวง จึงทำให้เกิดการแสดงของเอกชนมากขึ้น ก่อให้เกิดศิลปินที่มีความสามารถและเป็นผู้สืบทอดการแสดงเป็นแบบแผนต่อมา</a:t>
            </a:r>
            <a:endParaRPr lang="en-US" sz="3600" dirty="0">
              <a:latin typeface="4815_KwangMD_Catthai" panose="02000000000000000000" pitchFamily="2" charset="0"/>
              <a:cs typeface="4815_KwangMD_Catthai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A4FDFF8-C203-49E6-81F0-BAF83CB17F3E}"/>
              </a:ext>
            </a:extLst>
          </p:cNvPr>
          <p:cNvSpPr/>
          <p:nvPr/>
        </p:nvSpPr>
        <p:spPr>
          <a:xfrm>
            <a:off x="677334" y="609600"/>
            <a:ext cx="339174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สมัยรัชกาลที่3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1EE25C-9B7E-4E87-B582-D9AADFAB6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682" y="3371850"/>
            <a:ext cx="4584308" cy="312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2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86398</TotalTime>
  <Words>125</Words>
  <Application>Microsoft Office PowerPoint</Application>
  <PresentationFormat>แบบจอกว้าง</PresentationFormat>
  <Paragraphs>29</Paragraphs>
  <Slides>13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31" baseType="lpstr">
      <vt:lpstr>Adobe Ming Std L</vt:lpstr>
      <vt:lpstr>_Layiji MaHaNiYom V 1.2</vt:lpstr>
      <vt:lpstr>2005_iannnnnCTX-9001</vt:lpstr>
      <vt:lpstr>2547_Ddinya-08</vt:lpstr>
      <vt:lpstr>2547_Ddinya12</vt:lpstr>
      <vt:lpstr>2547_Dinya01</vt:lpstr>
      <vt:lpstr>4815_KwangMD_Catthai</vt:lpstr>
      <vt:lpstr>5102_UEtUEK_anamai</vt:lpstr>
      <vt:lpstr>Arial</vt:lpstr>
      <vt:lpstr>Cordia New</vt:lpstr>
      <vt:lpstr>DSN ArKorn</vt:lpstr>
      <vt:lpstr>DSN Erawan</vt:lpstr>
      <vt:lpstr>DSNerawan</vt:lpstr>
      <vt:lpstr>Freesia News</vt:lpstr>
      <vt:lpstr>IrisUPC</vt:lpstr>
      <vt:lpstr>Trebuchet MS</vt:lpstr>
      <vt:lpstr>Wingdings 3</vt:lpstr>
      <vt:lpstr>Facet</vt:lpstr>
      <vt:lpstr>วิวัฒนาการ</vt:lpstr>
      <vt:lpstr>สมัยน่านเจ้า  มีละครเรื่อง นามาโนราห์ เป็นนิยายของพวกชาวไต ซึ่งเป็น   ชนกลุ่มน้อยทางตอนใต้ของจีน ต่อมาเพี้ยนมาเป็น มโนราห์ นอกจากนั้น มีการแสดง ของ ชาวไต เช่น ระบำหมวก       ระบำนกยูง อีกด้วย</vt:lpstr>
      <vt:lpstr>สมัยสุโขทัย</vt:lpstr>
      <vt:lpstr>สมัยอยุธยา</vt:lpstr>
      <vt:lpstr>สมัยธนบุรี</vt:lpstr>
      <vt:lpstr>งานนำเสนอ PowerPoint</vt:lpstr>
      <vt:lpstr>สมัย รัชกาลที่1</vt:lpstr>
      <vt:lpstr>สมัยรัชกาลที่ 2</vt:lpstr>
      <vt:lpstr> </vt:lpstr>
      <vt:lpstr>สมัยรัชกาลที่ 4</vt:lpstr>
      <vt:lpstr>สมัยรัชกาลที่ 5 </vt:lpstr>
      <vt:lpstr>สมัยรัชกาลที่ 6</vt:lpstr>
      <vt:lpstr>สมัยรัชกาลที่ 7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วิวัฒนาการ</dc:title>
  <dc:creator>KruLove</dc:creator>
  <cp:lastModifiedBy>KruLove</cp:lastModifiedBy>
  <cp:revision>37</cp:revision>
  <dcterms:created xsi:type="dcterms:W3CDTF">2017-07-01T11:26:34Z</dcterms:created>
  <dcterms:modified xsi:type="dcterms:W3CDTF">2018-05-16T16:11:03Z</dcterms:modified>
</cp:coreProperties>
</file>